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8" r:id="rId1"/>
  </p:sldMasterIdLst>
  <p:notesMasterIdLst>
    <p:notesMasterId r:id="rId45"/>
  </p:notesMasterIdLst>
  <p:sldIdLst>
    <p:sldId id="258" r:id="rId2"/>
    <p:sldId id="260" r:id="rId3"/>
    <p:sldId id="271" r:id="rId4"/>
    <p:sldId id="261" r:id="rId5"/>
    <p:sldId id="273" r:id="rId6"/>
    <p:sldId id="274" r:id="rId7"/>
    <p:sldId id="268" r:id="rId8"/>
    <p:sldId id="263" r:id="rId9"/>
    <p:sldId id="275" r:id="rId10"/>
    <p:sldId id="276" r:id="rId11"/>
    <p:sldId id="277" r:id="rId12"/>
    <p:sldId id="278" r:id="rId13"/>
    <p:sldId id="264" r:id="rId14"/>
    <p:sldId id="280" r:id="rId15"/>
    <p:sldId id="279" r:id="rId16"/>
    <p:sldId id="265" r:id="rId17"/>
    <p:sldId id="282" r:id="rId18"/>
    <p:sldId id="281" r:id="rId19"/>
    <p:sldId id="283" r:id="rId20"/>
    <p:sldId id="266" r:id="rId21"/>
    <p:sldId id="284" r:id="rId22"/>
    <p:sldId id="285" r:id="rId23"/>
    <p:sldId id="267" r:id="rId24"/>
    <p:sldId id="286" r:id="rId25"/>
    <p:sldId id="287" r:id="rId26"/>
    <p:sldId id="288" r:id="rId27"/>
    <p:sldId id="298" r:id="rId28"/>
    <p:sldId id="299" r:id="rId29"/>
    <p:sldId id="300" r:id="rId30"/>
    <p:sldId id="302" r:id="rId31"/>
    <p:sldId id="303" r:id="rId32"/>
    <p:sldId id="301" r:id="rId33"/>
    <p:sldId id="262" r:id="rId34"/>
    <p:sldId id="290" r:id="rId35"/>
    <p:sldId id="289" r:id="rId36"/>
    <p:sldId id="292" r:id="rId37"/>
    <p:sldId id="291" r:id="rId38"/>
    <p:sldId id="272" r:id="rId39"/>
    <p:sldId id="269" r:id="rId40"/>
    <p:sldId id="294" r:id="rId41"/>
    <p:sldId id="295" r:id="rId42"/>
    <p:sldId id="296" r:id="rId43"/>
    <p:sldId id="297" r:id="rId4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8" autoAdjust="0"/>
    <p:restoredTop sz="80233"/>
  </p:normalViewPr>
  <p:slideViewPr>
    <p:cSldViewPr snapToGrid="0">
      <p:cViewPr>
        <p:scale>
          <a:sx n="67" d="100"/>
          <a:sy n="67" d="100"/>
        </p:scale>
        <p:origin x="2856"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jpeg>
</file>

<file path=ppt/media/image21.jpeg>
</file>

<file path=ppt/media/image22.jpeg>
</file>

<file path=ppt/media/image23.png>
</file>

<file path=ppt/media/image24.png>
</file>

<file path=ppt/media/image25.jpeg>
</file>

<file path=ppt/media/image26.jpeg>
</file>

<file path=ppt/media/image27.jpeg>
</file>

<file path=ppt/media/image28.png>
</file>

<file path=ppt/media/image29.jpeg>
</file>

<file path=ppt/media/image30.jpeg>
</file>

<file path=ppt/media/image31.jpeg>
</file>

<file path=ppt/media/image32.jpeg>
</file>

<file path=ppt/media/image33.gif>
</file>

<file path=ppt/media/image34.jpeg>
</file>

<file path=ppt/media/image35.tiff>
</file>

<file path=ppt/media/image36.png>
</file>

<file path=ppt/media/image37.tiff>
</file>

<file path=ppt/media/image38.png>
</file>

<file path=ppt/media/image39.tiff>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1E5DFD-F7BF-A742-BB61-2B151C8124C4}" type="datetimeFigureOut">
              <a:rPr lang="en-US" smtClean="0"/>
              <a:t>12/7/20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4DAD3F-2768-AC42-A5BB-AC00C7B6C705}" type="slidenum">
              <a:rPr lang="en-US" smtClean="0"/>
              <a:t>‹#›</a:t>
            </a:fld>
            <a:endParaRPr lang="en-US"/>
          </a:p>
        </p:txBody>
      </p:sp>
    </p:spTree>
    <p:extLst>
      <p:ext uri="{BB962C8B-B14F-4D97-AF65-F5344CB8AC3E}">
        <p14:creationId xmlns:p14="http://schemas.microsoft.com/office/powerpoint/2010/main" val="2774483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4DAD3F-2768-AC42-A5BB-AC00C7B6C705}" type="slidenum">
              <a:rPr lang="en-US" smtClean="0"/>
              <a:t>19</a:t>
            </a:fld>
            <a:endParaRPr lang="en-US"/>
          </a:p>
        </p:txBody>
      </p:sp>
    </p:spTree>
    <p:extLst>
      <p:ext uri="{BB962C8B-B14F-4D97-AF65-F5344CB8AC3E}">
        <p14:creationId xmlns:p14="http://schemas.microsoft.com/office/powerpoint/2010/main" val="3669060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4DAD3F-2768-AC42-A5BB-AC00C7B6C705}" type="slidenum">
              <a:rPr lang="en-US" smtClean="0"/>
              <a:t>26</a:t>
            </a:fld>
            <a:endParaRPr lang="en-US"/>
          </a:p>
        </p:txBody>
      </p:sp>
    </p:spTree>
    <p:extLst>
      <p:ext uri="{BB962C8B-B14F-4D97-AF65-F5344CB8AC3E}">
        <p14:creationId xmlns:p14="http://schemas.microsoft.com/office/powerpoint/2010/main" val="25875442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solidFill>
                  <a:prstClr val="black">
                    <a:tint val="75000"/>
                  </a:prstClr>
                </a:solidFill>
              </a:rPr>
              <a:pPr/>
              <a:t>12/7/20</a:t>
            </a:fld>
            <a:endParaRPr lang="en-US">
              <a:solidFill>
                <a:prstClr val="black">
                  <a:tint val="75000"/>
                </a:prstClr>
              </a:solidFill>
            </a:endParaRPr>
          </a:p>
        </p:txBody>
      </p:sp>
      <p:sp>
        <p:nvSpPr>
          <p:cNvPr id="6"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pic>
        <p:nvPicPr>
          <p:cNvPr id="1229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solidFill>
                  <a:prstClr val="black">
                    <a:tint val="75000"/>
                  </a:prstClr>
                </a:solidFill>
              </a:rPr>
              <a:t>Kwartler CSCI S-96</a:t>
            </a:r>
          </a:p>
        </p:txBody>
      </p:sp>
    </p:spTree>
    <p:extLst>
      <p:ext uri="{BB962C8B-B14F-4D97-AF65-F5344CB8AC3E}">
        <p14:creationId xmlns:p14="http://schemas.microsoft.com/office/powerpoint/2010/main" val="2145573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solidFill>
                  <a:prstClr val="black">
                    <a:tint val="75000"/>
                  </a:prstClr>
                </a:solidFill>
              </a:rPr>
              <a:pPr/>
              <a:t>12/7/20</a:t>
            </a:fld>
            <a:endParaRPr lang="en-US">
              <a:solidFill>
                <a:prstClr val="black">
                  <a:tint val="75000"/>
                </a:prstClr>
              </a:solidFill>
            </a:endParaRPr>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en-US">
                <a:solidFill>
                  <a:prstClr val="black">
                    <a:tint val="75000"/>
                  </a:prstClr>
                </a:solidFill>
              </a:rPr>
              <a:t>Kwartler CSCI S-96</a:t>
            </a:r>
          </a:p>
        </p:txBody>
      </p:sp>
      <p:sp>
        <p:nvSpPr>
          <p:cNvPr id="7"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5652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209821"/>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solidFill>
                  <a:prstClr val="black">
                    <a:tint val="75000"/>
                  </a:prstClr>
                </a:solidFill>
              </a:rPr>
              <a:pPr/>
              <a:t>12/7/20</a:t>
            </a:fld>
            <a:endParaRPr lang="en-US">
              <a:solidFill>
                <a:prstClr val="black">
                  <a:tint val="75000"/>
                </a:prstClr>
              </a:solidFill>
            </a:endParaRP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userDrawn="1"/>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solidFill>
                  <a:prstClr val="black"/>
                </a:solidFill>
              </a:rPr>
              <a:t>Click to edit Master title style</a:t>
            </a:r>
          </a:p>
        </p:txBody>
      </p:sp>
      <p:sp>
        <p:nvSpPr>
          <p:cNvPr id="10"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solidFill>
                  <a:prstClr val="black">
                    <a:tint val="75000"/>
                  </a:prstClr>
                </a:solidFill>
              </a:rPr>
              <a:t>Kwartler CSCI S-96</a:t>
            </a:r>
          </a:p>
        </p:txBody>
      </p:sp>
    </p:spTree>
    <p:extLst>
      <p:ext uri="{BB962C8B-B14F-4D97-AF65-F5344CB8AC3E}">
        <p14:creationId xmlns:p14="http://schemas.microsoft.com/office/powerpoint/2010/main" val="41210941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lide">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C632D78A-10B3-4DCD-84B7-9E85168884D1}" type="slidenum">
              <a:rPr lang="en-US" smtClean="0">
                <a:solidFill>
                  <a:prstClr val="black">
                    <a:tint val="75000"/>
                  </a:prstClr>
                </a:solidFill>
              </a:rPr>
              <a:pPr/>
              <a:t>‹#›</a:t>
            </a:fld>
            <a:endParaRPr lang="en-US">
              <a:solidFill>
                <a:prstClr val="black">
                  <a:tint val="75000"/>
                </a:prstClr>
              </a:solidFill>
            </a:endParaRPr>
          </a:p>
        </p:txBody>
      </p:sp>
      <p:sp>
        <p:nvSpPr>
          <p:cNvPr id="7" name="Slide Number Placeholder 8"/>
          <p:cNvSpPr txBox="1">
            <a:spLocks/>
          </p:cNvSpPr>
          <p:nvPr userDrawn="1"/>
        </p:nvSpPr>
        <p:spPr>
          <a:xfrm>
            <a:off x="8382000" y="6446838"/>
            <a:ext cx="6858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bg1">
                    <a:alpha val="99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632D78A-10B3-4DCD-84B7-9E85168884D1}" type="slidenum">
              <a:rPr lang="en-US" smtClean="0">
                <a:solidFill>
                  <a:prstClr val="white">
                    <a:alpha val="99000"/>
                  </a:prstClr>
                </a:solidFill>
              </a:rPr>
              <a:pPr/>
              <a:t>‹#›</a:t>
            </a:fld>
            <a:endParaRPr lang="en-US">
              <a:solidFill>
                <a:prstClr val="white">
                  <a:alpha val="99000"/>
                </a:prstClr>
              </a:solidFill>
            </a:endParaRPr>
          </a:p>
        </p:txBody>
      </p:sp>
      <p:sp>
        <p:nvSpPr>
          <p:cNvPr id="6" name="Text Placeholder 5"/>
          <p:cNvSpPr>
            <a:spLocks noGrp="1"/>
          </p:cNvSpPr>
          <p:nvPr>
            <p:ph type="body" sz="quarter" idx="12" hasCustomPrompt="1"/>
          </p:nvPr>
        </p:nvSpPr>
        <p:spPr>
          <a:xfrm>
            <a:off x="374176" y="990600"/>
            <a:ext cx="8312624" cy="5181600"/>
          </a:xfrm>
          <a:prstGeom prst="rect">
            <a:avLst/>
          </a:prstGeom>
        </p:spPr>
        <p:txBody>
          <a:bodyPr/>
          <a:lstStyle>
            <a:lvl1pPr>
              <a:defRPr sz="2400">
                <a:solidFill>
                  <a:srgbClr val="043170">
                    <a:alpha val="99000"/>
                  </a:srgbClr>
                </a:solidFill>
                <a:latin typeface="Arial" panose="020B0604020202020204" pitchFamily="34" charset="0"/>
                <a:cs typeface="Arial" panose="020B0604020202020204" pitchFamily="34" charset="0"/>
              </a:defRPr>
            </a:lvl1pPr>
            <a:lvl2pPr>
              <a:defRPr sz="2000">
                <a:solidFill>
                  <a:srgbClr val="043170">
                    <a:alpha val="99000"/>
                  </a:srgbClr>
                </a:solidFill>
                <a:latin typeface="Arial" panose="020B0604020202020204" pitchFamily="34" charset="0"/>
                <a:cs typeface="Arial" panose="020B0604020202020204" pitchFamily="34" charset="0"/>
              </a:defRPr>
            </a:lvl2pPr>
            <a:lvl3pPr>
              <a:defRPr sz="1800">
                <a:solidFill>
                  <a:srgbClr val="043170">
                    <a:alpha val="99000"/>
                  </a:srgbClr>
                </a:solidFill>
                <a:latin typeface="Arial" panose="020B0604020202020204" pitchFamily="34" charset="0"/>
                <a:cs typeface="Arial" panose="020B0604020202020204" pitchFamily="34" charset="0"/>
              </a:defRPr>
            </a:lvl3pPr>
            <a:lvl4pPr>
              <a:defRPr sz="1600">
                <a:solidFill>
                  <a:srgbClr val="043170">
                    <a:alpha val="99000"/>
                  </a:srgbClr>
                </a:solidFill>
                <a:latin typeface="Arial" panose="020B0604020202020204" pitchFamily="34" charset="0"/>
                <a:cs typeface="Arial" panose="020B0604020202020204" pitchFamily="34" charset="0"/>
              </a:defRPr>
            </a:lvl4pPr>
            <a:lvl5pPr>
              <a:defRPr sz="1600">
                <a:solidFill>
                  <a:srgbClr val="043170">
                    <a:alpha val="99000"/>
                  </a:srgbClr>
                </a:solidFill>
                <a:latin typeface="Arial" panose="020B0604020202020204" pitchFamily="34" charset="0"/>
                <a:cs typeface="Arial" panose="020B0604020202020204" pitchFamily="34" charset="0"/>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sz="half" idx="13"/>
          </p:nvPr>
        </p:nvSpPr>
        <p:spPr/>
        <p:txBody>
          <a:bodyPr/>
          <a:lstStyle/>
          <a:p>
            <a:fld id="{0D5B9A0F-CCD0-4348-8112-2A1A806F4019}" type="datetime1">
              <a:rPr lang="en-US" smtClean="0">
                <a:solidFill>
                  <a:prstClr val="black">
                    <a:tint val="75000"/>
                  </a:prstClr>
                </a:solidFill>
              </a:rPr>
              <a:pPr/>
              <a:t>12/7/20</a:t>
            </a:fld>
            <a:endParaRPr lang="en-US" dirty="0">
              <a:solidFill>
                <a:prstClr val="black">
                  <a:tint val="75000"/>
                </a:prstClr>
              </a:solidFill>
            </a:endParaRPr>
          </a:p>
        </p:txBody>
      </p:sp>
      <p:sp>
        <p:nvSpPr>
          <p:cNvPr id="11" name="Title 10"/>
          <p:cNvSpPr>
            <a:spLocks noGrp="1"/>
          </p:cNvSpPr>
          <p:nvPr>
            <p:ph type="title" hasCustomPrompt="1"/>
          </p:nvPr>
        </p:nvSpPr>
        <p:spPr>
          <a:xfrm>
            <a:off x="381000" y="274637"/>
            <a:ext cx="8305800" cy="487363"/>
          </a:xfrm>
          <a:prstGeom prst="rect">
            <a:avLst/>
          </a:prstGeom>
        </p:spPr>
        <p:txBody>
          <a:bodyPr anchor="ctr"/>
          <a:lstStyle>
            <a:lvl1pPr algn="l">
              <a:defRPr sz="2200">
                <a:solidFill>
                  <a:srgbClr val="043170">
                    <a:alpha val="99000"/>
                  </a:srgbClr>
                </a:solidFill>
                <a:latin typeface="Arial" panose="020B0604020202020204" pitchFamily="34" charset="0"/>
                <a:cs typeface="Arial" panose="020B0604020202020204" pitchFamily="34" charset="0"/>
              </a:defRPr>
            </a:lvl1pPr>
          </a:lstStyle>
          <a:p>
            <a:r>
              <a:rPr lang="en-US" dirty="0"/>
              <a:t>Click to add slide title</a:t>
            </a:r>
          </a:p>
        </p:txBody>
      </p:sp>
      <p:cxnSp>
        <p:nvCxnSpPr>
          <p:cNvPr id="13" name="Straight Connector 12"/>
          <p:cNvCxnSpPr/>
          <p:nvPr userDrawn="1"/>
        </p:nvCxnSpPr>
        <p:spPr>
          <a:xfrm>
            <a:off x="381000" y="838200"/>
            <a:ext cx="8343900" cy="0"/>
          </a:xfrm>
          <a:prstGeom prst="line">
            <a:avLst/>
          </a:prstGeom>
          <a:ln>
            <a:solidFill>
              <a:srgbClr val="EEB11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22802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C632D78A-10B3-4DCD-84B7-9E85168884D1}" type="slidenum">
              <a:rPr lang="en-US" smtClean="0">
                <a:solidFill>
                  <a:prstClr val="black">
                    <a:tint val="75000"/>
                  </a:prstClr>
                </a:solidFill>
              </a:rPr>
              <a:pPr/>
              <a:t>‹#›</a:t>
            </a:fld>
            <a:endParaRPr lang="en-US">
              <a:solidFill>
                <a:prstClr val="black">
                  <a:tint val="75000"/>
                </a:prstClr>
              </a:solidFill>
            </a:endParaRPr>
          </a:p>
        </p:txBody>
      </p:sp>
      <p:sp>
        <p:nvSpPr>
          <p:cNvPr id="6" name="Title 1"/>
          <p:cNvSpPr txBox="1">
            <a:spLocks/>
          </p:cNvSpPr>
          <p:nvPr userDrawn="1"/>
        </p:nvSpPr>
        <p:spPr>
          <a:xfrm>
            <a:off x="2514600" y="533401"/>
            <a:ext cx="6155708" cy="769308"/>
          </a:xfrm>
          <a:prstGeom prst="rect">
            <a:avLst/>
          </a:prstGeom>
        </p:spPr>
        <p:txBody>
          <a:bodyPr anchor="ctr"/>
          <a:lstStyle>
            <a:lvl1pPr algn="ctr" defTabSz="914400" rtl="0" eaLnBrk="1" latinLnBrk="0" hangingPunct="1">
              <a:spcBef>
                <a:spcPct val="0"/>
              </a:spcBef>
              <a:buNone/>
              <a:defRPr lang="en-US" sz="3600" kern="1200" dirty="0">
                <a:solidFill>
                  <a:srgbClr val="003E7E">
                    <a:alpha val="99000"/>
                  </a:srgbClr>
                </a:solidFill>
                <a:latin typeface="Rockwell" panose="02060603020205020403" pitchFamily="18" charset="0"/>
                <a:ea typeface="+mj-ea"/>
                <a:cs typeface="+mj-cs"/>
              </a:defRPr>
            </a:lvl1pPr>
          </a:lstStyle>
          <a:p>
            <a:pPr algn="l"/>
            <a:r>
              <a:rPr sz="4800">
                <a:solidFill>
                  <a:srgbClr val="043170">
                    <a:alpha val="99000"/>
                  </a:srgbClr>
                </a:solidFill>
              </a:rPr>
              <a:t>Agenda</a:t>
            </a:r>
          </a:p>
        </p:txBody>
      </p:sp>
      <p:sp>
        <p:nvSpPr>
          <p:cNvPr id="9" name="Text Placeholder 12"/>
          <p:cNvSpPr>
            <a:spLocks noGrp="1"/>
          </p:cNvSpPr>
          <p:nvPr>
            <p:ph type="body" sz="quarter" idx="13" hasCustomPrompt="1"/>
          </p:nvPr>
        </p:nvSpPr>
        <p:spPr>
          <a:xfrm>
            <a:off x="381000" y="1905000"/>
            <a:ext cx="8343900" cy="3962400"/>
          </a:xfrm>
          <a:prstGeom prst="rect">
            <a:avLst/>
          </a:prstGeom>
        </p:spPr>
        <p:txBody>
          <a:bodyPr anchor="t"/>
          <a:lstStyle>
            <a:lvl1pPr marL="514350" marR="0" indent="-514350" algn="l" defTabSz="914400" rtl="0" eaLnBrk="1" fontAlgn="auto" latinLnBrk="0" hangingPunct="1">
              <a:lnSpc>
                <a:spcPct val="100000"/>
              </a:lnSpc>
              <a:spcBef>
                <a:spcPct val="20000"/>
              </a:spcBef>
              <a:spcAft>
                <a:spcPts val="0"/>
              </a:spcAft>
              <a:buClrTx/>
              <a:buSzTx/>
              <a:buFont typeface="+mj-lt"/>
              <a:buAutoNum type="arabicParenR"/>
              <a:tabLst/>
              <a:defRPr sz="2800" baseline="0">
                <a:solidFill>
                  <a:srgbClr val="043170">
                    <a:alpha val="99000"/>
                  </a:srgbClr>
                </a:solidFill>
                <a:latin typeface="Arial" panose="020B0604020202020204" pitchFamily="34" charset="0"/>
                <a:cs typeface="Arial" panose="020B0604020202020204" pitchFamily="34" charset="0"/>
              </a:defRPr>
            </a:lvl1pPr>
            <a:lvl2pPr marL="971550" indent="-514350">
              <a:buFont typeface="+mj-lt"/>
              <a:buAutoNum type="alphaLcParenR"/>
              <a:defRPr>
                <a:solidFill>
                  <a:srgbClr val="043170">
                    <a:alpha val="99000"/>
                  </a:srgbClr>
                </a:solidFill>
                <a:latin typeface="Arial" panose="020B0604020202020204" pitchFamily="34" charset="0"/>
                <a:cs typeface="Arial" panose="020B0604020202020204" pitchFamily="34" charset="0"/>
              </a:defRPr>
            </a:lvl2pPr>
            <a:lvl3pPr>
              <a:defRPr>
                <a:solidFill>
                  <a:srgbClr val="545861">
                    <a:alpha val="99000"/>
                  </a:srgbClr>
                </a:solidFill>
                <a:latin typeface="Arial" panose="020B0604020202020204" pitchFamily="34" charset="0"/>
                <a:cs typeface="Arial" panose="020B0604020202020204" pitchFamily="34" charset="0"/>
              </a:defRPr>
            </a:lvl3pPr>
            <a:lvl4pPr>
              <a:defRPr>
                <a:solidFill>
                  <a:srgbClr val="545861">
                    <a:alpha val="99000"/>
                  </a:srgbClr>
                </a:solidFill>
                <a:latin typeface="Arial" panose="020B0604020202020204" pitchFamily="34" charset="0"/>
                <a:cs typeface="Arial" panose="020B0604020202020204" pitchFamily="34" charset="0"/>
              </a:defRPr>
            </a:lvl4pPr>
            <a:lvl5pPr>
              <a:defRPr>
                <a:solidFill>
                  <a:srgbClr val="545861">
                    <a:alpha val="99000"/>
                  </a:srgbClr>
                </a:solidFill>
                <a:latin typeface="Arial" panose="020B0604020202020204" pitchFamily="34" charset="0"/>
                <a:cs typeface="Arial" panose="020B0604020202020204" pitchFamily="34" charset="0"/>
              </a:defRPr>
            </a:lvl5pPr>
          </a:lstStyle>
          <a:p>
            <a:pPr lvl="0"/>
            <a:r>
              <a:rPr lang="en-US" dirty="0"/>
              <a:t>Click to add agenda item</a:t>
            </a:r>
          </a:p>
          <a:p>
            <a:pPr lvl="1"/>
            <a:r>
              <a:rPr lang="en-US" dirty="0"/>
              <a:t>Sub item</a:t>
            </a:r>
          </a:p>
          <a:p>
            <a:pPr lvl="1"/>
            <a:r>
              <a:rPr lang="en-US" dirty="0"/>
              <a:t>Sub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p:txBody>
      </p:sp>
      <p:sp>
        <p:nvSpPr>
          <p:cNvPr id="2" name="Date Placeholder 1"/>
          <p:cNvSpPr>
            <a:spLocks noGrp="1"/>
          </p:cNvSpPr>
          <p:nvPr>
            <p:ph type="dt" sz="half" idx="14"/>
          </p:nvPr>
        </p:nvSpPr>
        <p:spPr/>
        <p:txBody>
          <a:bodyPr/>
          <a:lstStyle/>
          <a:p>
            <a:fld id="{DAB365D0-5BFF-4591-B84D-8953AC9A16AD}" type="datetime1">
              <a:rPr lang="en-US" smtClean="0">
                <a:solidFill>
                  <a:prstClr val="black">
                    <a:tint val="75000"/>
                  </a:prstClr>
                </a:solidFill>
              </a:rPr>
              <a:pPr/>
              <a:t>12/7/20</a:t>
            </a:fld>
            <a:endParaRPr lang="en-US" dirty="0">
              <a:solidFill>
                <a:prstClr val="black">
                  <a:tint val="75000"/>
                </a:prstClr>
              </a:solidFill>
            </a:endParaRPr>
          </a:p>
        </p:txBody>
      </p:sp>
      <p:cxnSp>
        <p:nvCxnSpPr>
          <p:cNvPr id="10" name="Straight Connector 9"/>
          <p:cNvCxnSpPr/>
          <p:nvPr userDrawn="1"/>
        </p:nvCxnSpPr>
        <p:spPr>
          <a:xfrm>
            <a:off x="381000" y="1447800"/>
            <a:ext cx="8343900" cy="0"/>
          </a:xfrm>
          <a:prstGeom prst="line">
            <a:avLst/>
          </a:prstGeom>
          <a:ln>
            <a:solidFill>
              <a:srgbClr val="EEB111"/>
            </a:solidFill>
          </a:ln>
        </p:spPr>
        <p:style>
          <a:lnRef idx="1">
            <a:schemeClr val="accent1"/>
          </a:lnRef>
          <a:fillRef idx="0">
            <a:schemeClr val="accent1"/>
          </a:fillRef>
          <a:effectRef idx="0">
            <a:schemeClr val="accent1"/>
          </a:effectRef>
          <a:fontRef idx="minor">
            <a:schemeClr val="tx1"/>
          </a:fontRef>
        </p:style>
      </p:cxnSp>
      <p:pic>
        <p:nvPicPr>
          <p:cNvPr id="7" name="Picture 6" descr="LM_Auto_Icon_rev.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1000" y="509104"/>
            <a:ext cx="990600" cy="744488"/>
          </a:xfrm>
          <a:prstGeom prst="rect">
            <a:avLst/>
          </a:prstGeom>
        </p:spPr>
      </p:pic>
      <p:pic>
        <p:nvPicPr>
          <p:cNvPr id="13" name="Picture 12" descr="LM_Home_Icon_rev.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47800" y="384194"/>
            <a:ext cx="914400" cy="873105"/>
          </a:xfrm>
          <a:prstGeom prst="rect">
            <a:avLst/>
          </a:prstGeom>
        </p:spPr>
      </p:pic>
    </p:spTree>
    <p:extLst>
      <p:ext uri="{BB962C8B-B14F-4D97-AF65-F5344CB8AC3E}">
        <p14:creationId xmlns:p14="http://schemas.microsoft.com/office/powerpoint/2010/main" val="1019865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solidFill>
                  <a:prstClr val="black">
                    <a:tint val="75000"/>
                  </a:prstClr>
                </a:solidFill>
              </a:rPr>
              <a:pPr/>
              <a:t>12/7/20</a:t>
            </a:fld>
            <a:endParaRPr lang="en-US">
              <a:solidFill>
                <a:prstClr val="black">
                  <a:tint val="75000"/>
                </a:prstClr>
              </a:solidFill>
            </a:endParaRP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solidFill>
                  <a:prstClr val="black">
                    <a:tint val="75000"/>
                  </a:prstClr>
                </a:solidFill>
              </a:rPr>
              <a:t>Kwartler CSCI S-96</a:t>
            </a:r>
          </a:p>
        </p:txBody>
      </p:sp>
    </p:spTree>
    <p:extLst>
      <p:ext uri="{BB962C8B-B14F-4D97-AF65-F5344CB8AC3E}">
        <p14:creationId xmlns:p14="http://schemas.microsoft.com/office/powerpoint/2010/main" val="919937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solidFill>
                  <a:prstClr val="black">
                    <a:tint val="75000"/>
                  </a:prstClr>
                </a:solidFill>
              </a:rPr>
              <a:pPr/>
              <a:t>12/7/20</a:t>
            </a:fld>
            <a:endParaRPr lang="en-US">
              <a:solidFill>
                <a:prstClr val="black">
                  <a:tint val="75000"/>
                </a:prstClr>
              </a:solidFill>
            </a:endParaRP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solidFill>
                  <a:prstClr val="black">
                    <a:tint val="75000"/>
                  </a:prstClr>
                </a:solidFill>
              </a:rPr>
              <a:t>Kwartler CSCI S-96</a:t>
            </a:r>
          </a:p>
        </p:txBody>
      </p:sp>
    </p:spTree>
    <p:extLst>
      <p:ext uri="{BB962C8B-B14F-4D97-AF65-F5344CB8AC3E}">
        <p14:creationId xmlns:p14="http://schemas.microsoft.com/office/powerpoint/2010/main" val="1516987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solidFill>
                  <a:prstClr val="black">
                    <a:tint val="75000"/>
                  </a:prstClr>
                </a:solidFill>
              </a:rPr>
              <a:pPr/>
              <a:t>12/7/20</a:t>
            </a:fld>
            <a:endParaRPr lang="en-US">
              <a:solidFill>
                <a:prstClr val="black">
                  <a:tint val="75000"/>
                </a:prstClr>
              </a:solidFill>
            </a:endParaRPr>
          </a:p>
        </p:txBody>
      </p:sp>
      <p:sp>
        <p:nvSpPr>
          <p:cNvPr id="8"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pic>
        <p:nvPicPr>
          <p:cNvPr id="1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solidFill>
                  <a:prstClr val="black">
                    <a:tint val="75000"/>
                  </a:prstClr>
                </a:solidFill>
              </a:rPr>
              <a:t>Kwartler CSCI S-96</a:t>
            </a:r>
          </a:p>
        </p:txBody>
      </p:sp>
    </p:spTree>
    <p:extLst>
      <p:ext uri="{BB962C8B-B14F-4D97-AF65-F5344CB8AC3E}">
        <p14:creationId xmlns:p14="http://schemas.microsoft.com/office/powerpoint/2010/main" val="3663813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solidFill>
                  <a:prstClr val="black">
                    <a:tint val="75000"/>
                  </a:prstClr>
                </a:solidFill>
              </a:rPr>
              <a:pPr/>
              <a:t>12/7/20</a:t>
            </a:fld>
            <a:endParaRPr lang="en-US">
              <a:solidFill>
                <a:prstClr val="black">
                  <a:tint val="75000"/>
                </a:prstClr>
              </a:solidFill>
            </a:endParaRPr>
          </a:p>
        </p:txBody>
      </p:sp>
      <p:sp>
        <p:nvSpPr>
          <p:cNvPr id="8" name="Footer Placeholder 7"/>
          <p:cNvSpPr>
            <a:spLocks noGrp="1"/>
          </p:cNvSpPr>
          <p:nvPr>
            <p:ph type="ftr" sz="quarter" idx="11"/>
          </p:nvPr>
        </p:nvSpPr>
        <p:spPr>
          <a:xfrm>
            <a:off x="3028950" y="6356351"/>
            <a:ext cx="3086100" cy="365125"/>
          </a:xfrm>
          <a:prstGeom prst="rect">
            <a:avLst/>
          </a:prstGeom>
        </p:spPr>
        <p:txBody>
          <a:bodyPr/>
          <a:lstStyle/>
          <a:p>
            <a:r>
              <a:rPr lang="en-US">
                <a:solidFill>
                  <a:prstClr val="black">
                    <a:tint val="75000"/>
                  </a:prstClr>
                </a:solidFill>
              </a:rPr>
              <a:t>Kwartler CSCI S-96</a:t>
            </a:r>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pic>
        <p:nvPicPr>
          <p:cNvPr id="12"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1854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6"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solidFill>
                  <a:prstClr val="black">
                    <a:tint val="75000"/>
                  </a:prstClr>
                </a:solidFill>
              </a:rPr>
              <a:t>Kwartler CSCI S-96</a:t>
            </a:r>
          </a:p>
        </p:txBody>
      </p:sp>
    </p:spTree>
    <p:extLst>
      <p:ext uri="{BB962C8B-B14F-4D97-AF65-F5344CB8AC3E}">
        <p14:creationId xmlns:p14="http://schemas.microsoft.com/office/powerpoint/2010/main" val="4203403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solidFill>
                  <a:prstClr val="black">
                    <a:tint val="75000"/>
                  </a:prstClr>
                </a:solidFill>
              </a:rPr>
              <a:pPr/>
              <a:t>12/7/20</a:t>
            </a:fld>
            <a:endParaRPr lang="en-US">
              <a:solidFill>
                <a:prstClr val="black">
                  <a:tint val="75000"/>
                </a:prstClr>
              </a:solidFill>
            </a:endParaRPr>
          </a:p>
        </p:txBody>
      </p:sp>
      <p:sp>
        <p:nvSpPr>
          <p:cNvPr id="5"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pic>
        <p:nvPicPr>
          <p:cNvPr id="6"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solidFill>
                  <a:prstClr val="black">
                    <a:tint val="75000"/>
                  </a:prstClr>
                </a:solidFill>
              </a:rPr>
              <a:t>Kwartler CSCI S-96</a:t>
            </a:r>
          </a:p>
        </p:txBody>
      </p:sp>
    </p:spTree>
    <p:extLst>
      <p:ext uri="{BB962C8B-B14F-4D97-AF65-F5344CB8AC3E}">
        <p14:creationId xmlns:p14="http://schemas.microsoft.com/office/powerpoint/2010/main" val="1425996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2"/>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79"/>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solidFill>
                  <a:prstClr val="black">
                    <a:tint val="75000"/>
                  </a:prstClr>
                </a:solidFill>
              </a:rPr>
              <a:pPr/>
              <a:t>12/7/20</a:t>
            </a:fld>
            <a:endParaRPr lang="en-US">
              <a:solidFill>
                <a:prstClr val="black">
                  <a:tint val="75000"/>
                </a:prstClr>
              </a:solidFill>
            </a:endParaRPr>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solidFill>
                  <a:prstClr val="black">
                    <a:tint val="75000"/>
                  </a:prstClr>
                </a:solidFill>
              </a:rPr>
              <a:t>Kwartler CSCI S-96</a:t>
            </a:r>
          </a:p>
        </p:txBody>
      </p:sp>
    </p:spTree>
    <p:extLst>
      <p:ext uri="{BB962C8B-B14F-4D97-AF65-F5344CB8AC3E}">
        <p14:creationId xmlns:p14="http://schemas.microsoft.com/office/powerpoint/2010/main" val="3825091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5"/>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solidFill>
                  <a:prstClr val="black">
                    <a:tint val="75000"/>
                  </a:prstClr>
                </a:solidFill>
              </a:rPr>
              <a:pPr/>
              <a:t>12/7/20</a:t>
            </a:fld>
            <a:endParaRPr lang="en-US">
              <a:solidFill>
                <a:prstClr val="black">
                  <a:tint val="75000"/>
                </a:prstClr>
              </a:solidFill>
            </a:endParaRPr>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solidFill>
                  <a:prstClr val="black">
                    <a:tint val="75000"/>
                  </a:prstClr>
                </a:solidFill>
              </a:rPr>
              <a:t>Kwartler CSCI S-96</a:t>
            </a:r>
          </a:p>
        </p:txBody>
      </p:sp>
    </p:spTree>
    <p:extLst>
      <p:ext uri="{BB962C8B-B14F-4D97-AF65-F5344CB8AC3E}">
        <p14:creationId xmlns:p14="http://schemas.microsoft.com/office/powerpoint/2010/main" val="1746537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solidFill>
                  <a:prstClr val="black">
                    <a:tint val="75000"/>
                  </a:prstClr>
                </a:solidFill>
              </a:rPr>
              <a:pPr/>
              <a:t>12/7/20</a:t>
            </a:fld>
            <a:endParaRPr lang="en-US">
              <a:solidFill>
                <a:prstClr val="black">
                  <a:tint val="75000"/>
                </a:prstClr>
              </a:solidFill>
            </a:endParaRP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solidFill>
                  <a:prstClr val="black">
                    <a:tint val="75000"/>
                  </a:prstClr>
                </a:solidFill>
              </a:rPr>
              <a:t>Kwartler CSCI-96</a:t>
            </a: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solidFill>
                  <a:prstClr val="black">
                    <a:tint val="75000"/>
                  </a:prstClr>
                </a:solidFill>
              </a:rPr>
              <a:pPr/>
              <a:t>‹#›</a:t>
            </a:fld>
            <a:endParaRPr lang="en-US">
              <a:solidFill>
                <a:prstClr val="black">
                  <a:tint val="75000"/>
                </a:prstClr>
              </a:solidFill>
            </a:endParaRPr>
          </a:p>
        </p:txBody>
      </p:sp>
      <p:cxnSp>
        <p:nvCxnSpPr>
          <p:cNvPr id="9" name="Straight Connector 8"/>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5022146"/>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6.xml"/><Relationship Id="rId4" Type="http://schemas.openxmlformats.org/officeDocument/2006/relationships/image" Target="../media/image26.jpeg"/></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jpeg"/><Relationship Id="rId2" Type="http://schemas.openxmlformats.org/officeDocument/2006/relationships/image" Target="../media/image27.jpeg"/><Relationship Id="rId1" Type="http://schemas.openxmlformats.org/officeDocument/2006/relationships/slideLayout" Target="../slideLayouts/slideLayout6.xml"/><Relationship Id="rId6" Type="http://schemas.openxmlformats.org/officeDocument/2006/relationships/image" Target="../media/image31.jpeg"/><Relationship Id="rId5" Type="http://schemas.openxmlformats.org/officeDocument/2006/relationships/image" Target="../media/image30.jpeg"/><Relationship Id="rId4" Type="http://schemas.openxmlformats.org/officeDocument/2006/relationships/image" Target="../media/image29.jpeg"/></Relationships>
</file>

<file path=ppt/slides/_rels/slide38.xml.rels><?xml version="1.0" encoding="UTF-8" standalone="yes"?>
<Relationships xmlns="http://schemas.openxmlformats.org/package/2006/relationships"><Relationship Id="rId2" Type="http://schemas.openxmlformats.org/officeDocument/2006/relationships/image" Target="../media/image33.gif"/><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tiff"/><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tiff"/><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9.tiff"/><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A20D1-C38F-40A5-B020-EBD3D0FC1155}"/>
              </a:ext>
            </a:extLst>
          </p:cNvPr>
          <p:cNvSpPr>
            <a:spLocks noGrp="1"/>
          </p:cNvSpPr>
          <p:nvPr>
            <p:ph type="ctrTitle"/>
          </p:nvPr>
        </p:nvSpPr>
        <p:spPr/>
        <p:txBody>
          <a:bodyPr/>
          <a:lstStyle/>
          <a:p>
            <a:r>
              <a:rPr lang="en-US" dirty="0"/>
              <a:t>Business Ethics</a:t>
            </a:r>
            <a:br>
              <a:rPr lang="en-US" dirty="0"/>
            </a:br>
            <a:r>
              <a:rPr lang="en-US" dirty="0"/>
              <a:t>&amp; the use of data</a:t>
            </a:r>
          </a:p>
        </p:txBody>
      </p:sp>
      <p:sp>
        <p:nvSpPr>
          <p:cNvPr id="3" name="Subtitle 2">
            <a:extLst>
              <a:ext uri="{FF2B5EF4-FFF2-40B4-BE49-F238E27FC236}">
                <a16:creationId xmlns:a16="http://schemas.microsoft.com/office/drawing/2014/main" id="{629F9E77-3FDD-40CA-82E9-3C67E139D3A1}"/>
              </a:ext>
            </a:extLst>
          </p:cNvPr>
          <p:cNvSpPr>
            <a:spLocks noGrp="1"/>
          </p:cNvSpPr>
          <p:nvPr>
            <p:ph type="subTitle" idx="1"/>
          </p:nvPr>
        </p:nvSpPr>
        <p:spPr/>
        <p:txBody>
          <a:bodyPr/>
          <a:lstStyle/>
          <a:p>
            <a:endParaRPr lang="en-US" dirty="0"/>
          </a:p>
        </p:txBody>
      </p:sp>
      <p:sp>
        <p:nvSpPr>
          <p:cNvPr id="4" name="Date Placeholder 3">
            <a:extLst>
              <a:ext uri="{FF2B5EF4-FFF2-40B4-BE49-F238E27FC236}">
                <a16:creationId xmlns:a16="http://schemas.microsoft.com/office/drawing/2014/main" id="{8909B2EE-DD66-4058-A696-AC289906954A}"/>
              </a:ext>
            </a:extLst>
          </p:cNvPr>
          <p:cNvSpPr>
            <a:spLocks noGrp="1"/>
          </p:cNvSpPr>
          <p:nvPr>
            <p:ph type="dt" sz="half" idx="10"/>
          </p:nvPr>
        </p:nvSpPr>
        <p:spPr/>
        <p:txBody>
          <a:bodyPr/>
          <a:lstStyle/>
          <a:p>
            <a:fld id="{5738B90E-0779-4C36-915C-6F05FCD89456}" type="datetime1">
              <a:rPr lang="en-US" smtClean="0">
                <a:solidFill>
                  <a:prstClr val="black">
                    <a:tint val="75000"/>
                  </a:prstClr>
                </a:solidFill>
              </a:rPr>
              <a:pPr/>
              <a:t>12/7/20</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A46ACE7D-882D-448A-8D8E-544494B44B9F}"/>
              </a:ext>
            </a:extLst>
          </p:cNvPr>
          <p:cNvSpPr>
            <a:spLocks noGrp="1"/>
          </p:cNvSpPr>
          <p:nvPr>
            <p:ph type="sldNum" sz="quarter" idx="12"/>
          </p:nvPr>
        </p:nvSpPr>
        <p:spPr/>
        <p:txBody>
          <a:bodyPr/>
          <a:lstStyle/>
          <a:p>
            <a:fld id="{37290FF7-652B-4475-AEAB-8B1A5D23AE09}" type="slidenum">
              <a:rPr lang="en-US" smtClean="0">
                <a:solidFill>
                  <a:prstClr val="black">
                    <a:tint val="75000"/>
                  </a:prstClr>
                </a:solidFill>
              </a:rPr>
              <a:pPr/>
              <a:t>1</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31E96655-E1DA-41A3-90E3-F63E0ECB1AE6}"/>
              </a:ext>
            </a:extLst>
          </p:cNvPr>
          <p:cNvSpPr>
            <a:spLocks noGrp="1"/>
          </p:cNvSpPr>
          <p:nvPr>
            <p:ph type="ftr" sz="quarter" idx="3"/>
          </p:nvPr>
        </p:nvSpPr>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11907759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1</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10</a:t>
            </a:fld>
            <a:endParaRPr lang="en-US">
              <a:solidFill>
                <a:prstClr val="black">
                  <a:tint val="75000"/>
                </a:prstClr>
              </a:solidFill>
            </a:endParaRPr>
          </a:p>
        </p:txBody>
      </p:sp>
      <p:sp>
        <p:nvSpPr>
          <p:cNvPr id="6" name="Rectangle 5"/>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related to their demise?  </a:t>
            </a:r>
          </a:p>
        </p:txBody>
      </p:sp>
      <p:pic>
        <p:nvPicPr>
          <p:cNvPr id="1026" name="Picture 2" descr="Image result for knight capital"/>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14588" y="2635911"/>
            <a:ext cx="4257676" cy="1614369"/>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5">
            <a:extLst>
              <a:ext uri="{FF2B5EF4-FFF2-40B4-BE49-F238E27FC236}">
                <a16:creationId xmlns:a16="http://schemas.microsoft.com/office/drawing/2014/main" id="{9D85E43D-B54A-6844-A07D-36B2F1E122AD}"/>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17956712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1</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11</a:t>
            </a:fld>
            <a:endParaRPr lang="en-US">
              <a:solidFill>
                <a:prstClr val="black">
                  <a:tint val="75000"/>
                </a:prstClr>
              </a:solidFill>
            </a:endParaRPr>
          </a:p>
        </p:txBody>
      </p:sp>
      <p:sp>
        <p:nvSpPr>
          <p:cNvPr id="6" name="Rectangle 5"/>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related to their demise?  </a:t>
            </a:r>
          </a:p>
        </p:txBody>
      </p:sp>
      <p:pic>
        <p:nvPicPr>
          <p:cNvPr id="1026" name="Picture 2" descr="Image result for knight capital"/>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14588" y="2635911"/>
            <a:ext cx="4257676" cy="161436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4E008B6-C13B-4431-A09A-604F59B8A6AA}"/>
              </a:ext>
            </a:extLst>
          </p:cNvPr>
          <p:cNvSpPr txBox="1"/>
          <p:nvPr/>
        </p:nvSpPr>
        <p:spPr>
          <a:xfrm>
            <a:off x="500064" y="5169528"/>
            <a:ext cx="5357108" cy="923330"/>
          </a:xfrm>
          <a:prstGeom prst="rect">
            <a:avLst/>
          </a:prstGeom>
          <a:noFill/>
        </p:spPr>
        <p:txBody>
          <a:bodyPr wrap="none" rtlCol="0">
            <a:spAutoFit/>
          </a:bodyPr>
          <a:lstStyle/>
          <a:p>
            <a:pPr marL="285750" indent="-285750">
              <a:buFont typeface="Arial" panose="020B0604020202020204" pitchFamily="34" charset="0"/>
              <a:buChar char="•"/>
            </a:pPr>
            <a:r>
              <a:rPr lang="en-US" dirty="0"/>
              <a:t>Who was impacted?</a:t>
            </a:r>
          </a:p>
          <a:p>
            <a:pPr marL="285750" indent="-285750">
              <a:buFont typeface="Arial" panose="020B0604020202020204" pitchFamily="34" charset="0"/>
              <a:buChar char="•"/>
            </a:pPr>
            <a:r>
              <a:rPr lang="en-US" dirty="0"/>
              <a:t>What did the practitioners and leaders miss?</a:t>
            </a:r>
          </a:p>
          <a:p>
            <a:pPr marL="285750" indent="-285750">
              <a:buFont typeface="Arial" panose="020B0604020202020204" pitchFamily="34" charset="0"/>
              <a:buChar char="•"/>
            </a:pPr>
            <a:r>
              <a:rPr lang="en-US" dirty="0"/>
              <a:t>What could have been done to mitigate the impact?</a:t>
            </a:r>
          </a:p>
        </p:txBody>
      </p:sp>
      <p:sp>
        <p:nvSpPr>
          <p:cNvPr id="9" name="Footer Placeholder 5">
            <a:extLst>
              <a:ext uri="{FF2B5EF4-FFF2-40B4-BE49-F238E27FC236}">
                <a16:creationId xmlns:a16="http://schemas.microsoft.com/office/drawing/2014/main" id="{333DBFF6-4266-D948-B1F1-B767C5949AA1}"/>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1234850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2</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12</a:t>
            </a:fld>
            <a:endParaRPr lang="en-US">
              <a:solidFill>
                <a:prstClr val="black">
                  <a:tint val="75000"/>
                </a:prstClr>
              </a:solidFill>
            </a:endParaRPr>
          </a:p>
        </p:txBody>
      </p:sp>
      <p:pic>
        <p:nvPicPr>
          <p:cNvPr id="2050" name="Picture 2" descr="Image result for target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27413" y="2573360"/>
            <a:ext cx="1828800" cy="182727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What happened to Target?</a:t>
            </a:r>
          </a:p>
        </p:txBody>
      </p:sp>
      <p:sp>
        <p:nvSpPr>
          <p:cNvPr id="9" name="Footer Placeholder 5">
            <a:extLst>
              <a:ext uri="{FF2B5EF4-FFF2-40B4-BE49-F238E27FC236}">
                <a16:creationId xmlns:a16="http://schemas.microsoft.com/office/drawing/2014/main" id="{1DD9AC00-8B0E-0D41-9554-27413C6D0EA8}"/>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1465649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2</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13</a:t>
            </a:fld>
            <a:endParaRPr lang="en-US">
              <a:solidFill>
                <a:prstClr val="black">
                  <a:tint val="75000"/>
                </a:prstClr>
              </a:solidFill>
            </a:endParaRPr>
          </a:p>
        </p:txBody>
      </p:sp>
      <p:pic>
        <p:nvPicPr>
          <p:cNvPr id="2050" name="Picture 2" descr="Image result for target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27413" y="2573360"/>
            <a:ext cx="1828800" cy="182727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Who was impacted?</a:t>
            </a:r>
          </a:p>
          <a:p>
            <a:pPr algn="ctr"/>
            <a:r>
              <a:rPr lang="en-US" dirty="0"/>
              <a:t>If so, what did the practitioners and leaders miss?</a:t>
            </a:r>
          </a:p>
          <a:p>
            <a:pPr algn="ctr"/>
            <a:r>
              <a:rPr lang="en-US" dirty="0"/>
              <a:t>What could have been done to mitigate the impact? </a:t>
            </a:r>
          </a:p>
        </p:txBody>
      </p:sp>
      <p:sp>
        <p:nvSpPr>
          <p:cNvPr id="9" name="Footer Placeholder 5">
            <a:extLst>
              <a:ext uri="{FF2B5EF4-FFF2-40B4-BE49-F238E27FC236}">
                <a16:creationId xmlns:a16="http://schemas.microsoft.com/office/drawing/2014/main" id="{260E64D1-3B79-634C-B90B-A01968FB6783}"/>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5045561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2</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14</a:t>
            </a:fld>
            <a:endParaRPr lang="en-US">
              <a:solidFill>
                <a:prstClr val="black">
                  <a:tint val="75000"/>
                </a:prstClr>
              </a:solidFill>
            </a:endParaRPr>
          </a:p>
        </p:txBody>
      </p:sp>
      <p:pic>
        <p:nvPicPr>
          <p:cNvPr id="2050" name="Picture 2" descr="Image result for target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27413" y="2573360"/>
            <a:ext cx="1828800" cy="182727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Who was impacted?</a:t>
            </a:r>
          </a:p>
          <a:p>
            <a:pPr algn="ctr"/>
            <a:r>
              <a:rPr lang="en-US" dirty="0"/>
              <a:t>If so, what did the practitioners and leaders miss?</a:t>
            </a:r>
          </a:p>
          <a:p>
            <a:pPr algn="ctr"/>
            <a:r>
              <a:rPr lang="en-US" dirty="0"/>
              <a:t>What could have been done to mitigate the impact? </a:t>
            </a:r>
          </a:p>
        </p:txBody>
      </p:sp>
      <p:sp>
        <p:nvSpPr>
          <p:cNvPr id="9" name="Rectangle 8"/>
          <p:cNvSpPr/>
          <p:nvPr/>
        </p:nvSpPr>
        <p:spPr>
          <a:xfrm>
            <a:off x="423858" y="5200650"/>
            <a:ext cx="8086725" cy="8715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Notice how Target originally wanted to brag about modeling &amp; accuracy?  </a:t>
            </a:r>
          </a:p>
          <a:p>
            <a:pPr algn="ctr"/>
            <a:r>
              <a:rPr lang="en-US" dirty="0"/>
              <a:t>Why did they stop letting the data scientist talk to reporters?</a:t>
            </a:r>
          </a:p>
        </p:txBody>
      </p:sp>
      <p:sp>
        <p:nvSpPr>
          <p:cNvPr id="10" name="Footer Placeholder 5">
            <a:extLst>
              <a:ext uri="{FF2B5EF4-FFF2-40B4-BE49-F238E27FC236}">
                <a16:creationId xmlns:a16="http://schemas.microsoft.com/office/drawing/2014/main" id="{945DFAFE-EDAA-7F42-9DAF-9D24DD746156}"/>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120756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2</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15</a:t>
            </a:fld>
            <a:endParaRPr lang="en-US">
              <a:solidFill>
                <a:prstClr val="black">
                  <a:tint val="75000"/>
                </a:prstClr>
              </a:solidFill>
            </a:endParaRPr>
          </a:p>
        </p:txBody>
      </p:sp>
      <p:pic>
        <p:nvPicPr>
          <p:cNvPr id="2050" name="Picture 2" descr="Image result for target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27413" y="2573360"/>
            <a:ext cx="1828800" cy="182727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Who was impacted?</a:t>
            </a:r>
          </a:p>
          <a:p>
            <a:pPr algn="ctr"/>
            <a:r>
              <a:rPr lang="en-US" dirty="0"/>
              <a:t>If so, what did the practitioners and leaders miss?</a:t>
            </a:r>
          </a:p>
          <a:p>
            <a:pPr algn="ctr"/>
            <a:r>
              <a:rPr lang="en-US" dirty="0"/>
              <a:t>What could have been done to mitigate the impact? </a:t>
            </a:r>
          </a:p>
        </p:txBody>
      </p:sp>
      <p:sp>
        <p:nvSpPr>
          <p:cNvPr id="9" name="Rectangle 8"/>
          <p:cNvSpPr/>
          <p:nvPr/>
        </p:nvSpPr>
        <p:spPr>
          <a:xfrm>
            <a:off x="423858" y="4916602"/>
            <a:ext cx="8086725" cy="11555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solidFill>
                  <a:schemeClr val="tx1"/>
                </a:solidFill>
              </a:rPr>
              <a:t>Is predicting simply spying and a form of privacy invasion? </a:t>
            </a:r>
          </a:p>
          <a:p>
            <a:pPr marL="285750" indent="-285750">
              <a:buFont typeface="Arial" panose="020B0604020202020204" pitchFamily="34" charset="0"/>
              <a:buChar char="•"/>
            </a:pPr>
            <a:r>
              <a:rPr lang="en-US" dirty="0">
                <a:solidFill>
                  <a:schemeClr val="tx1"/>
                </a:solidFill>
              </a:rPr>
              <a:t>Is Target being underhanded by masking their intent with non pregnancy coupons? </a:t>
            </a:r>
          </a:p>
          <a:p>
            <a:pPr marL="285750" indent="-285750">
              <a:buFont typeface="Arial" panose="020B0604020202020204" pitchFamily="34" charset="0"/>
              <a:buChar char="•"/>
            </a:pPr>
            <a:r>
              <a:rPr lang="en-US" dirty="0">
                <a:solidFill>
                  <a:schemeClr val="tx1"/>
                </a:solidFill>
              </a:rPr>
              <a:t>Are consumers manipulated by these tactics or is it a benefit?</a:t>
            </a:r>
          </a:p>
        </p:txBody>
      </p:sp>
      <p:sp>
        <p:nvSpPr>
          <p:cNvPr id="10" name="Footer Placeholder 5">
            <a:extLst>
              <a:ext uri="{FF2B5EF4-FFF2-40B4-BE49-F238E27FC236}">
                <a16:creationId xmlns:a16="http://schemas.microsoft.com/office/drawing/2014/main" id="{FA40FE44-A662-2B43-AE4F-B290745F81A8}"/>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3410162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3</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16</a:t>
            </a:fld>
            <a:endParaRPr lang="en-US">
              <a:solidFill>
                <a:prstClr val="black">
                  <a:tint val="75000"/>
                </a:prstClr>
              </a:solidFill>
            </a:endParaRPr>
          </a:p>
        </p:txBody>
      </p:sp>
      <p:pic>
        <p:nvPicPr>
          <p:cNvPr id="3074" name="Picture 2" descr="Image result for starbucks logo 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55987" y="2706689"/>
            <a:ext cx="1828800" cy="184937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What is Starbuck’s doing?</a:t>
            </a:r>
          </a:p>
        </p:txBody>
      </p:sp>
      <p:sp>
        <p:nvSpPr>
          <p:cNvPr id="9" name="Footer Placeholder 5">
            <a:extLst>
              <a:ext uri="{FF2B5EF4-FFF2-40B4-BE49-F238E27FC236}">
                <a16:creationId xmlns:a16="http://schemas.microsoft.com/office/drawing/2014/main" id="{CFF8E0AE-C03B-5E47-AD32-6CB2F5433B2D}"/>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27760921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3</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17</a:t>
            </a:fld>
            <a:endParaRPr lang="en-US">
              <a:solidFill>
                <a:prstClr val="black">
                  <a:tint val="75000"/>
                </a:prstClr>
              </a:solidFill>
            </a:endParaRPr>
          </a:p>
        </p:txBody>
      </p:sp>
      <p:pic>
        <p:nvPicPr>
          <p:cNvPr id="3074" name="Picture 2" descr="Image result for starbucks logo 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55987" y="2706689"/>
            <a:ext cx="1828800" cy="184937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Isn’t scheduling a normal operation of most businesses?</a:t>
            </a:r>
          </a:p>
        </p:txBody>
      </p:sp>
      <p:sp>
        <p:nvSpPr>
          <p:cNvPr id="9" name="Footer Placeholder 5">
            <a:extLst>
              <a:ext uri="{FF2B5EF4-FFF2-40B4-BE49-F238E27FC236}">
                <a16:creationId xmlns:a16="http://schemas.microsoft.com/office/drawing/2014/main" id="{A1436EF9-23EC-FD48-ACE0-62A6250361C6}"/>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0934007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3</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18</a:t>
            </a:fld>
            <a:endParaRPr lang="en-US">
              <a:solidFill>
                <a:prstClr val="black">
                  <a:tint val="75000"/>
                </a:prstClr>
              </a:solidFill>
            </a:endParaRPr>
          </a:p>
        </p:txBody>
      </p:sp>
      <p:pic>
        <p:nvPicPr>
          <p:cNvPr id="3074" name="Picture 2" descr="Image result for starbucks logo 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55987" y="2706689"/>
            <a:ext cx="1828800" cy="184937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Who was impacted?</a:t>
            </a:r>
          </a:p>
          <a:p>
            <a:pPr algn="ctr"/>
            <a:r>
              <a:rPr lang="en-US" dirty="0"/>
              <a:t>If so, what did the practitioners and leaders miss?</a:t>
            </a:r>
          </a:p>
          <a:p>
            <a:pPr algn="ctr"/>
            <a:r>
              <a:rPr lang="en-US" dirty="0"/>
              <a:t>What could have been done to mitigate the impact? </a:t>
            </a:r>
          </a:p>
        </p:txBody>
      </p:sp>
      <p:sp>
        <p:nvSpPr>
          <p:cNvPr id="9" name="Footer Placeholder 5">
            <a:extLst>
              <a:ext uri="{FF2B5EF4-FFF2-40B4-BE49-F238E27FC236}">
                <a16:creationId xmlns:a16="http://schemas.microsoft.com/office/drawing/2014/main" id="{0F2FACFF-FF50-D344-9159-D766B0A92BF5}"/>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24537548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3</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19</a:t>
            </a:fld>
            <a:endParaRPr lang="en-US">
              <a:solidFill>
                <a:prstClr val="black">
                  <a:tint val="75000"/>
                </a:prstClr>
              </a:solidFill>
            </a:endParaRPr>
          </a:p>
        </p:txBody>
      </p:sp>
      <p:pic>
        <p:nvPicPr>
          <p:cNvPr id="3074" name="Picture 2" descr="Image result for starbucks logo 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55987" y="2706689"/>
            <a:ext cx="1828800" cy="184937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Who was impacted?</a:t>
            </a:r>
          </a:p>
          <a:p>
            <a:pPr algn="ctr"/>
            <a:r>
              <a:rPr lang="en-US" dirty="0"/>
              <a:t>If so, what did the practitioners and leaders miss?</a:t>
            </a:r>
          </a:p>
          <a:p>
            <a:pPr algn="ctr"/>
            <a:r>
              <a:rPr lang="en-US" dirty="0"/>
              <a:t>What could have been done to mitigate the impact? </a:t>
            </a:r>
          </a:p>
        </p:txBody>
      </p:sp>
      <p:sp>
        <p:nvSpPr>
          <p:cNvPr id="9" name="Rectangle 8"/>
          <p:cNvSpPr/>
          <p:nvPr/>
        </p:nvSpPr>
        <p:spPr>
          <a:xfrm>
            <a:off x="401949" y="4886326"/>
            <a:ext cx="8340102" cy="11858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dirty="0">
                <a:solidFill>
                  <a:schemeClr val="tx1"/>
                </a:solidFill>
              </a:rPr>
              <a:t>Does optimizing a schedule for near term hardship ultimately ensure success of the company and lead to job stability?  </a:t>
            </a:r>
          </a:p>
          <a:p>
            <a:pPr marL="285750" indent="-285750">
              <a:buFont typeface="Arial" panose="020B0604020202020204" pitchFamily="34" charset="0"/>
              <a:buChar char="•"/>
            </a:pPr>
            <a:r>
              <a:rPr lang="en-US" sz="1600" dirty="0">
                <a:solidFill>
                  <a:schemeClr val="tx1"/>
                </a:solidFill>
              </a:rPr>
              <a:t>Does SBUX have a duty to employees as another stakeholder with varying social-economic situations?</a:t>
            </a:r>
          </a:p>
          <a:p>
            <a:pPr marL="285750" indent="-285750">
              <a:buFont typeface="Arial" panose="020B0604020202020204" pitchFamily="34" charset="0"/>
              <a:buChar char="•"/>
            </a:pPr>
            <a:r>
              <a:rPr lang="en-US" sz="1600" dirty="0">
                <a:solidFill>
                  <a:schemeClr val="tx1"/>
                </a:solidFill>
              </a:rPr>
              <a:t>Are customers willing to wait a few minutes longer due to less than fully optimized schedules?</a:t>
            </a:r>
          </a:p>
        </p:txBody>
      </p:sp>
      <p:sp>
        <p:nvSpPr>
          <p:cNvPr id="10" name="Footer Placeholder 5">
            <a:extLst>
              <a:ext uri="{FF2B5EF4-FFF2-40B4-BE49-F238E27FC236}">
                <a16:creationId xmlns:a16="http://schemas.microsoft.com/office/drawing/2014/main" id="{134ACDE6-7EDB-D742-9500-5B1B284D9931}"/>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94743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a:xfrm>
            <a:off x="285750" y="365126"/>
            <a:ext cx="8643938" cy="591477"/>
          </a:xfrm>
        </p:spPr>
        <p:txBody>
          <a:bodyPr/>
          <a:lstStyle/>
          <a:p>
            <a:r>
              <a:rPr lang="en-US" sz="2800" dirty="0"/>
              <a:t>Does anyone have a definition of business ethics?</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2</a:t>
            </a:fld>
            <a:endParaRPr lang="en-US">
              <a:solidFill>
                <a:prstClr val="black">
                  <a:tint val="75000"/>
                </a:prstClr>
              </a:solidFill>
            </a:endParaRPr>
          </a:p>
        </p:txBody>
      </p:sp>
      <p:pic>
        <p:nvPicPr>
          <p:cNvPr id="2052" name="Picture 4" descr="Image result for business ethics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98800" y="1497012"/>
            <a:ext cx="2962275" cy="296227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428626" y="5172075"/>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 1970, Milton Friedman famously argued that the only social responsibility of business was to maximize profits. </a:t>
            </a:r>
          </a:p>
          <a:p>
            <a:pPr algn="ctr"/>
            <a:r>
              <a:rPr lang="en-US" dirty="0"/>
              <a:t>“The only business of business is business” -President </a:t>
            </a:r>
            <a:r>
              <a:rPr lang="en-US" b="1" dirty="0"/>
              <a:t>Calvin Coolidge</a:t>
            </a:r>
            <a:endParaRPr lang="en-US" dirty="0"/>
          </a:p>
        </p:txBody>
      </p:sp>
      <p:sp>
        <p:nvSpPr>
          <p:cNvPr id="9" name="Footer Placeholder 5">
            <a:extLst>
              <a:ext uri="{FF2B5EF4-FFF2-40B4-BE49-F238E27FC236}">
                <a16:creationId xmlns:a16="http://schemas.microsoft.com/office/drawing/2014/main" id="{1EA26342-25F5-7349-AB5B-E09DA829DED9}"/>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072869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4</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20</a:t>
            </a:fld>
            <a:endParaRPr lang="en-US">
              <a:solidFill>
                <a:prstClr val="black">
                  <a:tint val="75000"/>
                </a:prstClr>
              </a:solidFill>
            </a:endParaRPr>
          </a:p>
        </p:txBody>
      </p:sp>
      <p:pic>
        <p:nvPicPr>
          <p:cNvPr id="4100" name="Picture 4" descr="Image result for ibm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5402" y="2833270"/>
            <a:ext cx="4203700" cy="154469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Watson amazing technology free from moral obligation?</a:t>
            </a:r>
          </a:p>
        </p:txBody>
      </p:sp>
      <p:sp>
        <p:nvSpPr>
          <p:cNvPr id="8" name="Footer Placeholder 5">
            <a:extLst>
              <a:ext uri="{FF2B5EF4-FFF2-40B4-BE49-F238E27FC236}">
                <a16:creationId xmlns:a16="http://schemas.microsoft.com/office/drawing/2014/main" id="{14DE7599-1CEC-2E43-B3A5-7F5F386A31D0}"/>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86191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4</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21</a:t>
            </a:fld>
            <a:endParaRPr lang="en-US">
              <a:solidFill>
                <a:prstClr val="black">
                  <a:tint val="75000"/>
                </a:prstClr>
              </a:solidFill>
            </a:endParaRPr>
          </a:p>
        </p:txBody>
      </p:sp>
      <p:pic>
        <p:nvPicPr>
          <p:cNvPr id="4100" name="Picture 4" descr="Image result for ibm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5402" y="2833270"/>
            <a:ext cx="4203700" cy="154469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Who was impacted?</a:t>
            </a:r>
          </a:p>
          <a:p>
            <a:pPr algn="ctr"/>
            <a:r>
              <a:rPr lang="en-US" dirty="0"/>
              <a:t>If so, what did the practitioners and leaders miss?</a:t>
            </a:r>
          </a:p>
          <a:p>
            <a:pPr algn="ctr"/>
            <a:r>
              <a:rPr lang="en-US" dirty="0"/>
              <a:t>What could have been done to mitigate the impact? </a:t>
            </a:r>
          </a:p>
        </p:txBody>
      </p:sp>
      <p:sp>
        <p:nvSpPr>
          <p:cNvPr id="8" name="Footer Placeholder 5">
            <a:extLst>
              <a:ext uri="{FF2B5EF4-FFF2-40B4-BE49-F238E27FC236}">
                <a16:creationId xmlns:a16="http://schemas.microsoft.com/office/drawing/2014/main" id="{75B7522A-DCD6-5940-BF96-EAE1C4BCF0F5}"/>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5008597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4</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22</a:t>
            </a:fld>
            <a:endParaRPr lang="en-US">
              <a:solidFill>
                <a:prstClr val="black">
                  <a:tint val="75000"/>
                </a:prstClr>
              </a:solidFill>
            </a:endParaRPr>
          </a:p>
        </p:txBody>
      </p:sp>
      <p:pic>
        <p:nvPicPr>
          <p:cNvPr id="4100" name="Picture 4" descr="Image result for ibm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5402" y="2833270"/>
            <a:ext cx="4203700" cy="154469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Who was impacted?</a:t>
            </a:r>
          </a:p>
          <a:p>
            <a:pPr algn="ctr"/>
            <a:r>
              <a:rPr lang="en-US" dirty="0"/>
              <a:t>If so, what did the practitioners and leaders miss?</a:t>
            </a:r>
          </a:p>
          <a:p>
            <a:pPr algn="ctr"/>
            <a:r>
              <a:rPr lang="en-US" dirty="0"/>
              <a:t>What could have been done to mitigate the impact? </a:t>
            </a:r>
          </a:p>
        </p:txBody>
      </p:sp>
      <p:sp>
        <p:nvSpPr>
          <p:cNvPr id="10" name="Rectangle 9"/>
          <p:cNvSpPr/>
          <p:nvPr/>
        </p:nvSpPr>
        <p:spPr>
          <a:xfrm>
            <a:off x="423858" y="4836255"/>
            <a:ext cx="8086725" cy="14001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dirty="0">
                <a:solidFill>
                  <a:schemeClr val="tx1"/>
                </a:solidFill>
              </a:rPr>
              <a:t>Was it marketing ignorance, merely aspirational claims, or truly deceptive?  Does that matter to patients?  </a:t>
            </a:r>
          </a:p>
          <a:p>
            <a:pPr marL="285750" indent="-285750">
              <a:buFont typeface="Arial" panose="020B0604020202020204" pitchFamily="34" charset="0"/>
              <a:buChar char="•"/>
            </a:pPr>
            <a:r>
              <a:rPr lang="en-US" sz="1600" dirty="0">
                <a:solidFill>
                  <a:schemeClr val="tx1"/>
                </a:solidFill>
              </a:rPr>
              <a:t>What duty do the technical folks have to inform of limitations to sales, business and customers?  </a:t>
            </a:r>
          </a:p>
          <a:p>
            <a:pPr marL="285750" indent="-285750">
              <a:buFont typeface="Arial" panose="020B0604020202020204" pitchFamily="34" charset="0"/>
              <a:buChar char="•"/>
            </a:pPr>
            <a:r>
              <a:rPr lang="en-US" sz="1600" dirty="0">
                <a:solidFill>
                  <a:schemeClr val="tx1"/>
                </a:solidFill>
              </a:rPr>
              <a:t>Do business leaders have a duty to question the choices and practices of technical creators?</a:t>
            </a:r>
          </a:p>
          <a:p>
            <a:pPr marL="285750" indent="-285750">
              <a:buFont typeface="Arial" panose="020B0604020202020204" pitchFamily="34" charset="0"/>
              <a:buChar char="•"/>
            </a:pPr>
            <a:r>
              <a:rPr lang="en-US" sz="1600" dirty="0">
                <a:solidFill>
                  <a:schemeClr val="tx1"/>
                </a:solidFill>
              </a:rPr>
              <a:t>What duty do the customers have to thoroughly review the underlying technology?</a:t>
            </a:r>
          </a:p>
        </p:txBody>
      </p:sp>
      <p:sp>
        <p:nvSpPr>
          <p:cNvPr id="11" name="Footer Placeholder 5">
            <a:extLst>
              <a:ext uri="{FF2B5EF4-FFF2-40B4-BE49-F238E27FC236}">
                <a16:creationId xmlns:a16="http://schemas.microsoft.com/office/drawing/2014/main" id="{2E2D5E53-E9E6-6D4F-AF9A-E779E4D42719}"/>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155166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5</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23</a:t>
            </a:fld>
            <a:endParaRPr lang="en-US">
              <a:solidFill>
                <a:prstClr val="black">
                  <a:tint val="75000"/>
                </a:prstClr>
              </a:solidFill>
            </a:endParaRPr>
          </a:p>
        </p:txBody>
      </p:sp>
      <p:pic>
        <p:nvPicPr>
          <p:cNvPr id="5122" name="Picture 2" descr="Image result for twitter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84026" y="2111935"/>
            <a:ext cx="2926837" cy="29268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Who was impacted?</a:t>
            </a:r>
          </a:p>
          <a:p>
            <a:pPr algn="ctr"/>
            <a:r>
              <a:rPr lang="en-US" dirty="0"/>
              <a:t>If so, what did the practitioners and leaders miss?</a:t>
            </a:r>
          </a:p>
          <a:p>
            <a:pPr algn="ctr"/>
            <a:r>
              <a:rPr lang="en-US" dirty="0"/>
              <a:t>What could have been done to mitigate the impact? </a:t>
            </a:r>
          </a:p>
        </p:txBody>
      </p:sp>
      <p:sp>
        <p:nvSpPr>
          <p:cNvPr id="9" name="Footer Placeholder 5">
            <a:extLst>
              <a:ext uri="{FF2B5EF4-FFF2-40B4-BE49-F238E27FC236}">
                <a16:creationId xmlns:a16="http://schemas.microsoft.com/office/drawing/2014/main" id="{88B9E76C-BD64-EA43-A804-394FA241A035}"/>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25174081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5</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24</a:t>
            </a:fld>
            <a:endParaRPr lang="en-US">
              <a:solidFill>
                <a:prstClr val="black">
                  <a:tint val="75000"/>
                </a:prstClr>
              </a:solidFill>
            </a:endParaRPr>
          </a:p>
        </p:txBody>
      </p:sp>
      <p:pic>
        <p:nvPicPr>
          <p:cNvPr id="5122" name="Picture 2" descr="Image result for twitter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84026" y="2111935"/>
            <a:ext cx="2926837" cy="29268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Who was impacted?</a:t>
            </a:r>
          </a:p>
          <a:p>
            <a:pPr algn="ctr"/>
            <a:r>
              <a:rPr lang="en-US" dirty="0"/>
              <a:t>If so, what did the practitioners and leaders miss?</a:t>
            </a:r>
          </a:p>
          <a:p>
            <a:pPr algn="ctr"/>
            <a:r>
              <a:rPr lang="en-US" dirty="0"/>
              <a:t>What could have been done to mitigate the impact? </a:t>
            </a:r>
          </a:p>
        </p:txBody>
      </p:sp>
      <p:sp>
        <p:nvSpPr>
          <p:cNvPr id="9" name="Rectangle 8"/>
          <p:cNvSpPr/>
          <p:nvPr/>
        </p:nvSpPr>
        <p:spPr>
          <a:xfrm>
            <a:off x="423858" y="5332491"/>
            <a:ext cx="8086725" cy="73969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Harmless marketing stunt that turned ugly?  If we have to filter the training data and provide guardrails do we invite censorship &amp; bias?  </a:t>
            </a:r>
          </a:p>
        </p:txBody>
      </p:sp>
      <p:sp>
        <p:nvSpPr>
          <p:cNvPr id="10" name="Footer Placeholder 5">
            <a:extLst>
              <a:ext uri="{FF2B5EF4-FFF2-40B4-BE49-F238E27FC236}">
                <a16:creationId xmlns:a16="http://schemas.microsoft.com/office/drawing/2014/main" id="{F2064EF5-71CF-1A43-BAB4-90B0BA036FDB}"/>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9598833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5</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25</a:t>
            </a:fld>
            <a:endParaRPr lang="en-US">
              <a:solidFill>
                <a:prstClr val="black">
                  <a:tint val="75000"/>
                </a:prstClr>
              </a:solidFill>
            </a:endParaRPr>
          </a:p>
        </p:txBody>
      </p:sp>
      <p:pic>
        <p:nvPicPr>
          <p:cNvPr id="5122" name="Picture 2" descr="Image result for twitter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84026" y="2111935"/>
            <a:ext cx="2926837" cy="29268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Who was impacted?</a:t>
            </a:r>
          </a:p>
          <a:p>
            <a:pPr algn="ctr"/>
            <a:r>
              <a:rPr lang="en-US" dirty="0"/>
              <a:t>If so, what did the practitioners and leaders miss?</a:t>
            </a:r>
          </a:p>
          <a:p>
            <a:pPr algn="ctr"/>
            <a:r>
              <a:rPr lang="en-US" dirty="0"/>
              <a:t>What could have been done to mitigate the impact? </a:t>
            </a:r>
          </a:p>
        </p:txBody>
      </p:sp>
      <p:sp>
        <p:nvSpPr>
          <p:cNvPr id="9" name="Rectangle 8"/>
          <p:cNvSpPr/>
          <p:nvPr/>
        </p:nvSpPr>
        <p:spPr>
          <a:xfrm>
            <a:off x="423858" y="5408908"/>
            <a:ext cx="8086725" cy="6632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 What if Tay was supposed to make cancer recommendations,  pick stocks for your retirement, recommend purchases, or schedule an appointment?  </a:t>
            </a:r>
          </a:p>
        </p:txBody>
      </p:sp>
      <p:sp>
        <p:nvSpPr>
          <p:cNvPr id="10" name="Footer Placeholder 5">
            <a:extLst>
              <a:ext uri="{FF2B5EF4-FFF2-40B4-BE49-F238E27FC236}">
                <a16:creationId xmlns:a16="http://schemas.microsoft.com/office/drawing/2014/main" id="{A8CB475C-61A8-314E-8417-D628214449FD}"/>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20485622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5</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26</a:t>
            </a:fld>
            <a:endParaRPr lang="en-US">
              <a:solidFill>
                <a:prstClr val="black">
                  <a:tint val="75000"/>
                </a:prstClr>
              </a:solidFill>
            </a:endParaRPr>
          </a:p>
        </p:txBody>
      </p:sp>
      <p:pic>
        <p:nvPicPr>
          <p:cNvPr id="5122" name="Picture 2" descr="Image result for twitter 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84026" y="2111935"/>
            <a:ext cx="2926837" cy="29268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there a business and data ethics question?  Who was impacted?</a:t>
            </a:r>
          </a:p>
          <a:p>
            <a:pPr algn="ctr"/>
            <a:r>
              <a:rPr lang="en-US" dirty="0"/>
              <a:t>If so, what did the practitioners and leaders miss?</a:t>
            </a:r>
          </a:p>
          <a:p>
            <a:pPr algn="ctr"/>
            <a:r>
              <a:rPr lang="en-US" dirty="0"/>
              <a:t>What could have been done to mitigate the impact? </a:t>
            </a:r>
          </a:p>
        </p:txBody>
      </p:sp>
      <p:sp>
        <p:nvSpPr>
          <p:cNvPr id="9" name="Rectangle 8"/>
          <p:cNvSpPr/>
          <p:nvPr/>
        </p:nvSpPr>
        <p:spPr>
          <a:xfrm>
            <a:off x="423858" y="5486400"/>
            <a:ext cx="8086725" cy="5857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Letting it loose with public info allowed the technology to be corrupted almost immediately.  However, once the scientist applies limitations to inputs, bias is introduced.</a:t>
            </a:r>
          </a:p>
        </p:txBody>
      </p:sp>
      <p:sp>
        <p:nvSpPr>
          <p:cNvPr id="10" name="Footer Placeholder 5">
            <a:extLst>
              <a:ext uri="{FF2B5EF4-FFF2-40B4-BE49-F238E27FC236}">
                <a16:creationId xmlns:a16="http://schemas.microsoft.com/office/drawing/2014/main" id="{81F9DBB7-E446-2A45-9BC9-D1FA008BC011}"/>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10254181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CDD75B-3744-F54B-B454-0F35B8B3665F}"/>
              </a:ext>
            </a:extLst>
          </p:cNvPr>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a:extLst>
              <a:ext uri="{FF2B5EF4-FFF2-40B4-BE49-F238E27FC236}">
                <a16:creationId xmlns:a16="http://schemas.microsoft.com/office/drawing/2014/main" id="{4EBB453B-5CA1-F94C-B3A6-BB3FB049B27B}"/>
              </a:ext>
            </a:extLst>
          </p:cNvPr>
          <p:cNvSpPr>
            <a:spLocks noGrp="1"/>
          </p:cNvSpPr>
          <p:nvPr>
            <p:ph type="title"/>
          </p:nvPr>
        </p:nvSpPr>
        <p:spPr/>
        <p:txBody>
          <a:bodyPr/>
          <a:lstStyle/>
          <a:p>
            <a:r>
              <a:rPr lang="en-US" dirty="0"/>
              <a:t>More Recent Topics in AI Ethics </a:t>
            </a:r>
          </a:p>
        </p:txBody>
      </p:sp>
      <p:sp>
        <p:nvSpPr>
          <p:cNvPr id="4" name="Slide Number Placeholder 3">
            <a:extLst>
              <a:ext uri="{FF2B5EF4-FFF2-40B4-BE49-F238E27FC236}">
                <a16:creationId xmlns:a16="http://schemas.microsoft.com/office/drawing/2014/main" id="{D7B46C66-77AD-104D-9F40-553AF7F447A9}"/>
              </a:ext>
            </a:extLst>
          </p:cNvPr>
          <p:cNvSpPr>
            <a:spLocks noGrp="1"/>
          </p:cNvSpPr>
          <p:nvPr>
            <p:ph type="sldNum" sz="quarter" idx="12"/>
          </p:nvPr>
        </p:nvSpPr>
        <p:spPr/>
        <p:txBody>
          <a:bodyPr/>
          <a:lstStyle/>
          <a:p>
            <a:fld id="{37290FF7-652B-4475-AEAB-8B1A5D23AE09}" type="slidenum">
              <a:rPr lang="en-US" smtClean="0">
                <a:solidFill>
                  <a:prstClr val="black">
                    <a:tint val="75000"/>
                  </a:prstClr>
                </a:solidFill>
              </a:rPr>
              <a:pPr/>
              <a:t>27</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BA31604B-1DF5-5747-9829-4675DEAA299D}"/>
              </a:ext>
            </a:extLst>
          </p:cNvPr>
          <p:cNvSpPr>
            <a:spLocks noGrp="1"/>
          </p:cNvSpPr>
          <p:nvPr>
            <p:ph type="ftr" sz="quarter" idx="3"/>
          </p:nvPr>
        </p:nvSpPr>
        <p:spPr/>
        <p:txBody>
          <a:bodyPr/>
          <a:lstStyle/>
          <a:p>
            <a:r>
              <a:rPr lang="en-US">
                <a:solidFill>
                  <a:prstClr val="black">
                    <a:tint val="75000"/>
                  </a:prstClr>
                </a:solidFill>
              </a:rPr>
              <a:t>Kwartler CSCI S-96</a:t>
            </a:r>
            <a:endParaRPr lang="en-US" dirty="0">
              <a:solidFill>
                <a:prstClr val="black">
                  <a:tint val="75000"/>
                </a:prstClr>
              </a:solidFill>
            </a:endParaRPr>
          </a:p>
        </p:txBody>
      </p:sp>
      <p:pic>
        <p:nvPicPr>
          <p:cNvPr id="1026" name="Picture 2">
            <a:extLst>
              <a:ext uri="{FF2B5EF4-FFF2-40B4-BE49-F238E27FC236}">
                <a16:creationId xmlns:a16="http://schemas.microsoft.com/office/drawing/2014/main" id="{9F880EE5-8937-A54D-B0BF-B0A090FAEF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0972" y="836993"/>
            <a:ext cx="8102600" cy="92710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4E74930B-D58B-364E-AC60-658CAFF48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304" y="2024609"/>
            <a:ext cx="5185704" cy="75516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2C03482-6CF9-7843-82BA-7839C3FFA1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18688" y="1837607"/>
            <a:ext cx="5752492" cy="332366"/>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E6A52E82-7B11-F44E-9892-60F999E014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1868" y="3058550"/>
            <a:ext cx="4573003" cy="314108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475CA944-112E-2D4A-B369-0465284A609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53711" y="2610930"/>
            <a:ext cx="4279393" cy="100445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031" name="Picture 7">
            <a:extLst>
              <a:ext uri="{FF2B5EF4-FFF2-40B4-BE49-F238E27FC236}">
                <a16:creationId xmlns:a16="http://schemas.microsoft.com/office/drawing/2014/main" id="{5C627DE6-E577-B340-925B-951ADA18096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52544" y="3864963"/>
            <a:ext cx="4133088" cy="57999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4DB26234-C796-BB4B-9CAA-F37B7B29F86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15967" y="4630773"/>
            <a:ext cx="4544694" cy="122138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89156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770ADC-02A4-734B-9B01-18ED80DDFC0D}"/>
              </a:ext>
            </a:extLst>
          </p:cNvPr>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a:extLst>
              <a:ext uri="{FF2B5EF4-FFF2-40B4-BE49-F238E27FC236}">
                <a16:creationId xmlns:a16="http://schemas.microsoft.com/office/drawing/2014/main" id="{B3B1A87B-30C1-7549-92A5-7A484A7ADBFD}"/>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4B5481A9-89DB-9846-8ABB-A3DED41E109A}"/>
              </a:ext>
            </a:extLst>
          </p:cNvPr>
          <p:cNvSpPr>
            <a:spLocks noGrp="1"/>
          </p:cNvSpPr>
          <p:nvPr>
            <p:ph type="sldNum" sz="quarter" idx="12"/>
          </p:nvPr>
        </p:nvSpPr>
        <p:spPr/>
        <p:txBody>
          <a:bodyPr/>
          <a:lstStyle/>
          <a:p>
            <a:fld id="{37290FF7-652B-4475-AEAB-8B1A5D23AE09}" type="slidenum">
              <a:rPr lang="en-US" smtClean="0">
                <a:solidFill>
                  <a:prstClr val="black">
                    <a:tint val="75000"/>
                  </a:prstClr>
                </a:solidFill>
              </a:rPr>
              <a:pPr/>
              <a:t>28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692ACE03-F1C5-A647-904A-169FC88D7623}"/>
              </a:ext>
            </a:extLst>
          </p:cNvPr>
          <p:cNvSpPr>
            <a:spLocks noGrp="1"/>
          </p:cNvSpPr>
          <p:nvPr>
            <p:ph type="ftr" sz="quarter" idx="3"/>
          </p:nvPr>
        </p:nvSpPr>
        <p:spPr/>
        <p:txBody>
          <a:bodyPr/>
          <a:lstStyle/>
          <a:p>
            <a:r>
              <a:rPr lang="en-US">
                <a:solidFill>
                  <a:prstClr val="black">
                    <a:tint val="75000"/>
                  </a:prstClr>
                </a:solidFill>
              </a:rPr>
              <a:t>Kwartler CSCI S-96</a:t>
            </a:r>
            <a:endParaRPr lang="en-US" dirty="0">
              <a:solidFill>
                <a:prstClr val="black">
                  <a:tint val="75000"/>
                </a:prstClr>
              </a:solidFill>
            </a:endParaRPr>
          </a:p>
        </p:txBody>
      </p:sp>
      <p:sp>
        <p:nvSpPr>
          <p:cNvPr id="6" name="TextBox 5">
            <a:extLst>
              <a:ext uri="{FF2B5EF4-FFF2-40B4-BE49-F238E27FC236}">
                <a16:creationId xmlns:a16="http://schemas.microsoft.com/office/drawing/2014/main" id="{05E3FEF5-C923-E448-A526-199A66391578}"/>
              </a:ext>
            </a:extLst>
          </p:cNvPr>
          <p:cNvSpPr txBox="1"/>
          <p:nvPr/>
        </p:nvSpPr>
        <p:spPr>
          <a:xfrm>
            <a:off x="420624" y="2286000"/>
            <a:ext cx="7991856" cy="2062103"/>
          </a:xfrm>
          <a:prstGeom prst="rect">
            <a:avLst/>
          </a:prstGeom>
          <a:noFill/>
        </p:spPr>
        <p:txBody>
          <a:bodyPr wrap="square" rtlCol="0">
            <a:spAutoFit/>
          </a:bodyPr>
          <a:lstStyle/>
          <a:p>
            <a:r>
              <a:rPr lang="en-US" sz="3200" dirty="0"/>
              <a:t>Unfair AI isn’t doing something wrong – it’s exposing problems that </a:t>
            </a:r>
            <a:r>
              <a:rPr lang="en-US" sz="3200" i="1" dirty="0"/>
              <a:t>already</a:t>
            </a:r>
            <a:r>
              <a:rPr lang="en-US" sz="3200" dirty="0"/>
              <a:t> exist in human systems, the underlying data and/or models without proper governance.</a:t>
            </a:r>
          </a:p>
        </p:txBody>
      </p:sp>
    </p:spTree>
    <p:extLst>
      <p:ext uri="{BB962C8B-B14F-4D97-AF65-F5344CB8AC3E}">
        <p14:creationId xmlns:p14="http://schemas.microsoft.com/office/powerpoint/2010/main" val="12938071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11EB09-B46C-BC4C-92A1-05137ACE8F42}"/>
              </a:ext>
            </a:extLst>
          </p:cNvPr>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a:extLst>
              <a:ext uri="{FF2B5EF4-FFF2-40B4-BE49-F238E27FC236}">
                <a16:creationId xmlns:a16="http://schemas.microsoft.com/office/drawing/2014/main" id="{808A95BD-B6B5-9842-B2FE-148B7743C627}"/>
              </a:ext>
            </a:extLst>
          </p:cNvPr>
          <p:cNvSpPr>
            <a:spLocks noGrp="1"/>
          </p:cNvSpPr>
          <p:nvPr>
            <p:ph type="title"/>
          </p:nvPr>
        </p:nvSpPr>
        <p:spPr>
          <a:xfrm>
            <a:off x="0" y="365126"/>
            <a:ext cx="9144000" cy="591477"/>
          </a:xfrm>
        </p:spPr>
        <p:txBody>
          <a:bodyPr/>
          <a:lstStyle/>
          <a:p>
            <a:r>
              <a:rPr lang="en-US" sz="2800" dirty="0"/>
              <a:t>Automated AI decision can have societal &amp; economic impacts.</a:t>
            </a:r>
          </a:p>
        </p:txBody>
      </p:sp>
      <p:sp>
        <p:nvSpPr>
          <p:cNvPr id="4" name="Slide Number Placeholder 3">
            <a:extLst>
              <a:ext uri="{FF2B5EF4-FFF2-40B4-BE49-F238E27FC236}">
                <a16:creationId xmlns:a16="http://schemas.microsoft.com/office/drawing/2014/main" id="{5FBF94A0-1B6C-B240-B8F2-EFC7144A781F}"/>
              </a:ext>
            </a:extLst>
          </p:cNvPr>
          <p:cNvSpPr>
            <a:spLocks noGrp="1"/>
          </p:cNvSpPr>
          <p:nvPr>
            <p:ph type="sldNum" sz="quarter" idx="12"/>
          </p:nvPr>
        </p:nvSpPr>
        <p:spPr/>
        <p:txBody>
          <a:bodyPr/>
          <a:lstStyle/>
          <a:p>
            <a:fld id="{37290FF7-652B-4475-AEAB-8B1A5D23AE09}" type="slidenum">
              <a:rPr lang="en-US" smtClean="0">
                <a:solidFill>
                  <a:prstClr val="black">
                    <a:tint val="75000"/>
                  </a:prstClr>
                </a:solidFill>
              </a:rPr>
              <a:pPr/>
              <a:t>29</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94974903-5F41-094B-8F4C-2E4AEDD17E12}"/>
              </a:ext>
            </a:extLst>
          </p:cNvPr>
          <p:cNvSpPr>
            <a:spLocks noGrp="1"/>
          </p:cNvSpPr>
          <p:nvPr>
            <p:ph type="ftr" sz="quarter" idx="3"/>
          </p:nvPr>
        </p:nvSpPr>
        <p:spPr/>
        <p:txBody>
          <a:bodyPr/>
          <a:lstStyle/>
          <a:p>
            <a:r>
              <a:rPr lang="en-US">
                <a:solidFill>
                  <a:prstClr val="black">
                    <a:tint val="75000"/>
                  </a:prstClr>
                </a:solidFill>
              </a:rPr>
              <a:t>Kwartler CSCI S-96</a:t>
            </a:r>
            <a:endParaRPr lang="en-US" dirty="0">
              <a:solidFill>
                <a:prstClr val="black">
                  <a:tint val="75000"/>
                </a:prstClr>
              </a:solidFill>
            </a:endParaRPr>
          </a:p>
        </p:txBody>
      </p:sp>
      <p:sp>
        <p:nvSpPr>
          <p:cNvPr id="7" name="Rectangle 6">
            <a:extLst>
              <a:ext uri="{FF2B5EF4-FFF2-40B4-BE49-F238E27FC236}">
                <a16:creationId xmlns:a16="http://schemas.microsoft.com/office/drawing/2014/main" id="{BCE930EF-5222-4E4A-A21B-85A92ABBB0C7}"/>
              </a:ext>
            </a:extLst>
          </p:cNvPr>
          <p:cNvSpPr/>
          <p:nvPr/>
        </p:nvSpPr>
        <p:spPr>
          <a:xfrm>
            <a:off x="286512" y="2289048"/>
            <a:ext cx="3840480" cy="292608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627C4EC-53C4-F646-9268-F4530D9D170F}"/>
              </a:ext>
            </a:extLst>
          </p:cNvPr>
          <p:cNvSpPr/>
          <p:nvPr/>
        </p:nvSpPr>
        <p:spPr>
          <a:xfrm>
            <a:off x="4590288" y="2289048"/>
            <a:ext cx="3840480" cy="292608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CC70670-D637-B34A-B065-F1AB0322D823}"/>
              </a:ext>
            </a:extLst>
          </p:cNvPr>
          <p:cNvSpPr/>
          <p:nvPr/>
        </p:nvSpPr>
        <p:spPr>
          <a:xfrm>
            <a:off x="286512" y="1517904"/>
            <a:ext cx="3840480" cy="688848"/>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Public Sector Examples</a:t>
            </a:r>
          </a:p>
        </p:txBody>
      </p:sp>
      <p:sp>
        <p:nvSpPr>
          <p:cNvPr id="10" name="Rectangle 9">
            <a:extLst>
              <a:ext uri="{FF2B5EF4-FFF2-40B4-BE49-F238E27FC236}">
                <a16:creationId xmlns:a16="http://schemas.microsoft.com/office/drawing/2014/main" id="{23B0FCC8-61A8-BF49-BC02-A5A4FA814F12}"/>
              </a:ext>
            </a:extLst>
          </p:cNvPr>
          <p:cNvSpPr/>
          <p:nvPr/>
        </p:nvSpPr>
        <p:spPr>
          <a:xfrm>
            <a:off x="4590288" y="1517904"/>
            <a:ext cx="3840480" cy="688848"/>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Private Sector Examples</a:t>
            </a:r>
          </a:p>
        </p:txBody>
      </p:sp>
      <p:sp>
        <p:nvSpPr>
          <p:cNvPr id="11" name="TextBox 10">
            <a:extLst>
              <a:ext uri="{FF2B5EF4-FFF2-40B4-BE49-F238E27FC236}">
                <a16:creationId xmlns:a16="http://schemas.microsoft.com/office/drawing/2014/main" id="{8B79EB85-64F2-174D-A930-AB41FD6BEFD1}"/>
              </a:ext>
            </a:extLst>
          </p:cNvPr>
          <p:cNvSpPr txBox="1"/>
          <p:nvPr/>
        </p:nvSpPr>
        <p:spPr>
          <a:xfrm>
            <a:off x="310896" y="2605671"/>
            <a:ext cx="3822192" cy="2062103"/>
          </a:xfrm>
          <a:prstGeom prst="rect">
            <a:avLst/>
          </a:prstGeom>
          <a:noFill/>
        </p:spPr>
        <p:txBody>
          <a:bodyPr wrap="square" rtlCol="0">
            <a:spAutoFit/>
          </a:bodyPr>
          <a:lstStyle/>
          <a:p>
            <a:pPr marL="285750" indent="-285750">
              <a:buFont typeface="Arial" panose="020B0604020202020204" pitchFamily="34" charset="0"/>
              <a:buChar char="•"/>
            </a:pPr>
            <a:r>
              <a:rPr lang="en-US" sz="1600" dirty="0"/>
              <a:t>Racial disparity in access to public services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Reputational damage to government agencies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Reinforcing historical systemic issues, for example in criminal justice</a:t>
            </a:r>
          </a:p>
        </p:txBody>
      </p:sp>
      <p:sp>
        <p:nvSpPr>
          <p:cNvPr id="12" name="TextBox 11">
            <a:extLst>
              <a:ext uri="{FF2B5EF4-FFF2-40B4-BE49-F238E27FC236}">
                <a16:creationId xmlns:a16="http://schemas.microsoft.com/office/drawing/2014/main" id="{EE8BFB7F-DD9B-B040-9A39-64B9D9E68193}"/>
              </a:ext>
            </a:extLst>
          </p:cNvPr>
          <p:cNvSpPr txBox="1"/>
          <p:nvPr/>
        </p:nvSpPr>
        <p:spPr>
          <a:xfrm>
            <a:off x="4669536" y="2328672"/>
            <a:ext cx="3822192" cy="2616101"/>
          </a:xfrm>
          <a:prstGeom prst="rect">
            <a:avLst/>
          </a:prstGeom>
          <a:noFill/>
        </p:spPr>
        <p:txBody>
          <a:bodyPr wrap="square" rtlCol="0">
            <a:spAutoFit/>
          </a:bodyPr>
          <a:lstStyle/>
          <a:p>
            <a:pPr marL="285750" indent="-285750">
              <a:buFont typeface="Arial" panose="020B0604020202020204" pitchFamily="34" charset="0"/>
              <a:buChar char="•"/>
            </a:pPr>
            <a:r>
              <a:rPr lang="en-US" sz="1600" dirty="0"/>
              <a:t>AI financial advisors liability &amp; fiduciary duties lead to inaccurate risk/reward recommendations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Lending algorithms may reinforce long held discriminatory practices based on gender or race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Marketing algorithms can have amplifying effects</a:t>
            </a:r>
          </a:p>
        </p:txBody>
      </p:sp>
      <p:sp>
        <p:nvSpPr>
          <p:cNvPr id="13" name="Rectangle 12">
            <a:extLst>
              <a:ext uri="{FF2B5EF4-FFF2-40B4-BE49-F238E27FC236}">
                <a16:creationId xmlns:a16="http://schemas.microsoft.com/office/drawing/2014/main" id="{DDD910E6-DF7A-1B4D-A127-B1881CBCB91E}"/>
              </a:ext>
            </a:extLst>
          </p:cNvPr>
          <p:cNvSpPr/>
          <p:nvPr/>
        </p:nvSpPr>
        <p:spPr>
          <a:xfrm>
            <a:off x="237744" y="5455920"/>
            <a:ext cx="8211312" cy="6888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As an emerging technology with great promise comes a greater responsibility to our citizens, economic viability &amp; security.</a:t>
            </a:r>
          </a:p>
        </p:txBody>
      </p:sp>
    </p:spTree>
    <p:extLst>
      <p:ext uri="{BB962C8B-B14F-4D97-AF65-F5344CB8AC3E}">
        <p14:creationId xmlns:p14="http://schemas.microsoft.com/office/powerpoint/2010/main" val="3518064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a:xfrm>
            <a:off x="285750" y="365126"/>
            <a:ext cx="8643938" cy="591477"/>
          </a:xfrm>
        </p:spPr>
        <p:txBody>
          <a:bodyPr/>
          <a:lstStyle/>
          <a:p>
            <a:r>
              <a:rPr lang="en-US" sz="2800" dirty="0"/>
              <a:t>Does anyone have a definition of business ethics?</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3</a:t>
            </a:fld>
            <a:endParaRPr lang="en-US">
              <a:solidFill>
                <a:prstClr val="black">
                  <a:tint val="75000"/>
                </a:prstClr>
              </a:solidFill>
            </a:endParaRPr>
          </a:p>
        </p:txBody>
      </p:sp>
      <p:sp>
        <p:nvSpPr>
          <p:cNvPr id="9" name="Rectangle 8"/>
          <p:cNvSpPr/>
          <p:nvPr/>
        </p:nvSpPr>
        <p:spPr>
          <a:xfrm>
            <a:off x="542926" y="2971800"/>
            <a:ext cx="8086725" cy="5429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 set of behavioral standards informing and justifying your actions while transacting business, commerce etc.</a:t>
            </a:r>
          </a:p>
        </p:txBody>
      </p:sp>
      <p:sp>
        <p:nvSpPr>
          <p:cNvPr id="7" name="Footer Placeholder 5">
            <a:extLst>
              <a:ext uri="{FF2B5EF4-FFF2-40B4-BE49-F238E27FC236}">
                <a16:creationId xmlns:a16="http://schemas.microsoft.com/office/drawing/2014/main" id="{481D2BFB-CBC2-8047-B239-A7CEEA62DC03}"/>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2386912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E4CF2231-85EA-7742-A4FF-F11C2B096399}"/>
              </a:ext>
            </a:extLst>
          </p:cNvPr>
          <p:cNvSpPr>
            <a:spLocks noGrp="1"/>
          </p:cNvSpPr>
          <p:nvPr>
            <p:ph type="title"/>
          </p:nvPr>
        </p:nvSpPr>
        <p:spPr>
          <a:xfrm>
            <a:off x="603504" y="5116529"/>
            <a:ext cx="7944130" cy="1000655"/>
          </a:xfrm>
        </p:spPr>
        <p:txBody>
          <a:bodyPr vert="horz" lIns="91440" tIns="45720" rIns="91440" bIns="45720" rtlCol="0" anchor="t">
            <a:noAutofit/>
          </a:bodyPr>
          <a:lstStyle/>
          <a:p>
            <a:pPr defTabSz="914400"/>
            <a:r>
              <a:rPr lang="en-US" sz="2400" dirty="0">
                <a:solidFill>
                  <a:schemeClr val="tx2"/>
                </a:solidFill>
              </a:rPr>
              <a:t>Machine Vision famously cannot detect people of color well.  Used in remote proctoring this can be problematic.</a:t>
            </a:r>
          </a:p>
        </p:txBody>
      </p:sp>
      <p:pic>
        <p:nvPicPr>
          <p:cNvPr id="6" name="Picture 5">
            <a:extLst>
              <a:ext uri="{FF2B5EF4-FFF2-40B4-BE49-F238E27FC236}">
                <a16:creationId xmlns:a16="http://schemas.microsoft.com/office/drawing/2014/main" id="{66BED0BC-F2C6-0044-A30E-969BF06397F2}"/>
              </a:ext>
            </a:extLst>
          </p:cNvPr>
          <p:cNvPicPr>
            <a:picLocks noChangeAspect="1"/>
          </p:cNvPicPr>
          <p:nvPr/>
        </p:nvPicPr>
        <p:blipFill rotWithShape="1">
          <a:blip r:embed="rId2"/>
          <a:srcRect t="17583"/>
          <a:stretch/>
        </p:blipFill>
        <p:spPr>
          <a:xfrm>
            <a:off x="20" y="10"/>
            <a:ext cx="9143980" cy="4201449"/>
          </a:xfrm>
          <a:prstGeom prst="rect">
            <a:avLst/>
          </a:prstGeom>
        </p:spPr>
      </p:pic>
      <p:grpSp>
        <p:nvGrpSpPr>
          <p:cNvPr id="13" name="Group 12">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41813"/>
            <a:ext cx="9141713" cy="1828800"/>
            <a:chOff x="-305" y="3144820"/>
            <a:chExt cx="9182100" cy="1551136"/>
          </a:xfrm>
        </p:grpSpPr>
        <p:sp useBgFill="1">
          <p:nvSpPr>
            <p:cNvPr id="14" name="Freeform: Shape 13">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FCE5DB16-C555-B846-843C-D08CC62F8E3F}"/>
              </a:ext>
            </a:extLst>
          </p:cNvPr>
          <p:cNvSpPr>
            <a:spLocks noGrp="1"/>
          </p:cNvSpPr>
          <p:nvPr>
            <p:ph type="dt" sz="half" idx="10"/>
          </p:nvPr>
        </p:nvSpPr>
        <p:spPr>
          <a:xfrm>
            <a:off x="603504" y="6356350"/>
            <a:ext cx="2057400" cy="365125"/>
          </a:xfrm>
        </p:spPr>
        <p:txBody>
          <a:bodyPr vert="horz" lIns="91440" tIns="45720" rIns="91440" bIns="45720" rtlCol="0" anchor="ctr">
            <a:normAutofit/>
          </a:bodyPr>
          <a:lstStyle/>
          <a:p>
            <a:pPr>
              <a:spcAft>
                <a:spcPts val="600"/>
              </a:spcAft>
              <a:defRPr/>
            </a:pPr>
            <a:fld id="{6700A58B-DD98-43D0-B791-721480A02982}" type="datetime1">
              <a:rPr lang="en-US" sz="1000">
                <a:solidFill>
                  <a:prstClr val="black">
                    <a:tint val="75000"/>
                  </a:prstClr>
                </a:solidFill>
                <a:latin typeface="Calibri" panose="020F0502020204030204"/>
              </a:rPr>
              <a:pPr>
                <a:spcAft>
                  <a:spcPts val="600"/>
                </a:spcAft>
                <a:defRPr/>
              </a:pPr>
              <a:t>12/7/20</a:t>
            </a:fld>
            <a:endParaRPr lang="en-US" sz="1000">
              <a:solidFill>
                <a:prstClr val="black">
                  <a:tint val="75000"/>
                </a:prstClr>
              </a:solidFill>
              <a:latin typeface="Calibri" panose="020F0502020204030204"/>
            </a:endParaRPr>
          </a:p>
        </p:txBody>
      </p:sp>
      <p:sp>
        <p:nvSpPr>
          <p:cNvPr id="5" name="Footer Placeholder 4">
            <a:extLst>
              <a:ext uri="{FF2B5EF4-FFF2-40B4-BE49-F238E27FC236}">
                <a16:creationId xmlns:a16="http://schemas.microsoft.com/office/drawing/2014/main" id="{E0E86A82-6FC8-8944-B624-C9FA1B6F927A}"/>
              </a:ext>
            </a:extLst>
          </p:cNvPr>
          <p:cNvSpPr>
            <a:spLocks noGrp="1"/>
          </p:cNvSpPr>
          <p:nvPr>
            <p:ph type="ftr" sz="quarter" idx="3"/>
          </p:nvPr>
        </p:nvSpPr>
        <p:spPr>
          <a:xfrm>
            <a:off x="3028950" y="6356350"/>
            <a:ext cx="3086100" cy="365125"/>
          </a:xfrm>
        </p:spPr>
        <p:txBody>
          <a:bodyPr vert="horz" lIns="91440" tIns="45720" rIns="91440" bIns="45720" rtlCol="0" anchor="ctr">
            <a:normAutofit/>
          </a:bodyPr>
          <a:lstStyle/>
          <a:p>
            <a:pPr>
              <a:spcAft>
                <a:spcPts val="600"/>
              </a:spcAft>
              <a:defRPr/>
            </a:pPr>
            <a:r>
              <a:rPr lang="en-US" sz="1000" kern="1200">
                <a:solidFill>
                  <a:prstClr val="black">
                    <a:tint val="75000"/>
                  </a:prstClr>
                </a:solidFill>
                <a:latin typeface="Calibri" panose="020F0502020204030204"/>
                <a:ea typeface="+mn-ea"/>
                <a:cs typeface="+mn-cs"/>
              </a:rPr>
              <a:t>Kwartler CSCI S-96</a:t>
            </a:r>
          </a:p>
        </p:txBody>
      </p:sp>
      <p:sp>
        <p:nvSpPr>
          <p:cNvPr id="4" name="Slide Number Placeholder 3">
            <a:extLst>
              <a:ext uri="{FF2B5EF4-FFF2-40B4-BE49-F238E27FC236}">
                <a16:creationId xmlns:a16="http://schemas.microsoft.com/office/drawing/2014/main" id="{45C4B371-F0D0-A94A-AA56-23F98888EBA0}"/>
              </a:ext>
            </a:extLst>
          </p:cNvPr>
          <p:cNvSpPr>
            <a:spLocks noGrp="1"/>
          </p:cNvSpPr>
          <p:nvPr>
            <p:ph type="sldNum" sz="quarter" idx="12"/>
          </p:nvPr>
        </p:nvSpPr>
        <p:spPr>
          <a:xfrm>
            <a:off x="6457950" y="6356350"/>
            <a:ext cx="2057400" cy="365125"/>
          </a:xfrm>
        </p:spPr>
        <p:txBody>
          <a:bodyPr vert="horz" lIns="91440" tIns="45720" rIns="91440" bIns="45720" rtlCol="0" anchor="ctr">
            <a:normAutofit/>
          </a:bodyPr>
          <a:lstStyle/>
          <a:p>
            <a:pPr>
              <a:spcAft>
                <a:spcPts val="600"/>
              </a:spcAft>
              <a:defRPr/>
            </a:pPr>
            <a:fld id="{37290FF7-652B-4475-AEAB-8B1A5D23AE09}" type="slidenum">
              <a:rPr lang="en-US" sz="1000">
                <a:solidFill>
                  <a:prstClr val="black">
                    <a:tint val="75000"/>
                  </a:prstClr>
                </a:solidFill>
                <a:latin typeface="Calibri" panose="020F0502020204030204"/>
              </a:rPr>
              <a:pPr>
                <a:spcAft>
                  <a:spcPts val="600"/>
                </a:spcAft>
                <a:defRPr/>
              </a:pPr>
              <a:t>30</a:t>
            </a:fld>
            <a:endParaRPr lang="en-US" sz="1000">
              <a:solidFill>
                <a:prstClr val="black">
                  <a:tint val="75000"/>
                </a:prstClr>
              </a:solidFill>
              <a:latin typeface="Calibri" panose="020F0502020204030204"/>
            </a:endParaRPr>
          </a:p>
        </p:txBody>
      </p:sp>
    </p:spTree>
    <p:extLst>
      <p:ext uri="{BB962C8B-B14F-4D97-AF65-F5344CB8AC3E}">
        <p14:creationId xmlns:p14="http://schemas.microsoft.com/office/powerpoint/2010/main" val="31065322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FA1FB4-4D8B-6F45-A28B-BB3EC302DE7F}"/>
              </a:ext>
            </a:extLst>
          </p:cNvPr>
          <p:cNvSpPr>
            <a:spLocks noGrp="1"/>
          </p:cNvSpPr>
          <p:nvPr>
            <p:ph type="title"/>
          </p:nvPr>
        </p:nvSpPr>
        <p:spPr>
          <a:xfrm>
            <a:off x="480060" y="5576887"/>
            <a:ext cx="8183880" cy="640081"/>
          </a:xfrm>
        </p:spPr>
        <p:txBody>
          <a:bodyPr vert="horz" lIns="91440" tIns="45720" rIns="91440" bIns="45720" rtlCol="0" anchor="ctr">
            <a:noAutofit/>
          </a:bodyPr>
          <a:lstStyle/>
          <a:p>
            <a:pPr algn="ctr" defTabSz="914400"/>
            <a:r>
              <a:rPr lang="en-US" sz="1600" dirty="0"/>
              <a:t>An algo reinforces patterns in the data, rich kids go to private school with smaller class sizes  leading to better outcomes.  Kids in other classes, with the same grades are predicted to do worse merely because of class size….and of course it falls along racial lines too.</a:t>
            </a:r>
          </a:p>
        </p:txBody>
      </p:sp>
      <p:pic>
        <p:nvPicPr>
          <p:cNvPr id="6" name="Picture 5">
            <a:extLst>
              <a:ext uri="{FF2B5EF4-FFF2-40B4-BE49-F238E27FC236}">
                <a16:creationId xmlns:a16="http://schemas.microsoft.com/office/drawing/2014/main" id="{740B7AFD-01EC-C946-B063-2D4F8BC3B8EF}"/>
              </a:ext>
            </a:extLst>
          </p:cNvPr>
          <p:cNvPicPr>
            <a:picLocks noChangeAspect="1"/>
          </p:cNvPicPr>
          <p:nvPr/>
        </p:nvPicPr>
        <p:blipFill rotWithShape="1">
          <a:blip r:embed="rId2"/>
          <a:srcRect r="1" b="10792"/>
          <a:stretch/>
        </p:blipFill>
        <p:spPr>
          <a:xfrm>
            <a:off x="480060" y="506730"/>
            <a:ext cx="8183880" cy="4836795"/>
          </a:xfrm>
          <a:prstGeom prst="rect">
            <a:avLst/>
          </a:prstGeom>
          <a:ln w="19050">
            <a:solidFill>
              <a:schemeClr val="tx1"/>
            </a:solidFill>
            <a:miter lim="800000"/>
          </a:ln>
        </p:spPr>
      </p:pic>
      <p:sp>
        <p:nvSpPr>
          <p:cNvPr id="2" name="Date Placeholder 1">
            <a:extLst>
              <a:ext uri="{FF2B5EF4-FFF2-40B4-BE49-F238E27FC236}">
                <a16:creationId xmlns:a16="http://schemas.microsoft.com/office/drawing/2014/main" id="{77A89850-9868-3C4B-83F5-22FD1A4F4A1D}"/>
              </a:ext>
            </a:extLst>
          </p:cNvPr>
          <p:cNvSpPr>
            <a:spLocks noGrp="1"/>
          </p:cNvSpPr>
          <p:nvPr>
            <p:ph type="dt" sz="half" idx="10"/>
          </p:nvPr>
        </p:nvSpPr>
        <p:spPr>
          <a:xfrm>
            <a:off x="628650" y="6356350"/>
            <a:ext cx="2057400" cy="365125"/>
          </a:xfrm>
        </p:spPr>
        <p:txBody>
          <a:bodyPr vert="horz" lIns="91440" tIns="45720" rIns="91440" bIns="45720" rtlCol="0" anchor="ctr">
            <a:normAutofit/>
          </a:bodyPr>
          <a:lstStyle/>
          <a:p>
            <a:pPr defTabSz="457200">
              <a:spcAft>
                <a:spcPts val="600"/>
              </a:spcAft>
            </a:pPr>
            <a:fld id="{6700A58B-DD98-43D0-B791-721480A02982}" type="datetime1">
              <a:rPr lang="en-US" sz="1200">
                <a:solidFill>
                  <a:schemeClr val="tx1">
                    <a:alpha val="80000"/>
                  </a:schemeClr>
                </a:solidFill>
              </a:rPr>
              <a:pPr defTabSz="457200">
                <a:spcAft>
                  <a:spcPts val="600"/>
                </a:spcAft>
              </a:pPr>
              <a:t>12/7/20</a:t>
            </a:fld>
            <a:endParaRPr lang="en-US" sz="1200">
              <a:solidFill>
                <a:schemeClr val="tx1">
                  <a:alpha val="80000"/>
                </a:schemeClr>
              </a:solidFill>
            </a:endParaRPr>
          </a:p>
        </p:txBody>
      </p:sp>
      <p:sp>
        <p:nvSpPr>
          <p:cNvPr id="5" name="Footer Placeholder 4">
            <a:extLst>
              <a:ext uri="{FF2B5EF4-FFF2-40B4-BE49-F238E27FC236}">
                <a16:creationId xmlns:a16="http://schemas.microsoft.com/office/drawing/2014/main" id="{2017BCBF-B4BA-F54A-B2D6-486CC026293B}"/>
              </a:ext>
            </a:extLst>
          </p:cNvPr>
          <p:cNvSpPr>
            <a:spLocks noGrp="1"/>
          </p:cNvSpPr>
          <p:nvPr>
            <p:ph type="ftr" sz="quarter" idx="3"/>
          </p:nvPr>
        </p:nvSpPr>
        <p:spPr>
          <a:xfrm>
            <a:off x="3028950" y="6356350"/>
            <a:ext cx="3086100" cy="365125"/>
          </a:xfrm>
        </p:spPr>
        <p:txBody>
          <a:bodyPr vert="horz" lIns="91440" tIns="45720" rIns="91440" bIns="45720" rtlCol="0" anchor="ctr">
            <a:normAutofit/>
          </a:bodyPr>
          <a:lstStyle/>
          <a:p>
            <a:pPr defTabSz="457200">
              <a:spcAft>
                <a:spcPts val="600"/>
              </a:spcAft>
            </a:pPr>
            <a:r>
              <a:rPr lang="en-US" sz="1200" kern="1200">
                <a:solidFill>
                  <a:schemeClr val="tx1">
                    <a:alpha val="80000"/>
                  </a:schemeClr>
                </a:solidFill>
                <a:latin typeface="+mn-lt"/>
                <a:ea typeface="+mn-ea"/>
                <a:cs typeface="+mn-cs"/>
              </a:rPr>
              <a:t>Kwartler CSCI S-96</a:t>
            </a:r>
          </a:p>
        </p:txBody>
      </p:sp>
      <p:sp>
        <p:nvSpPr>
          <p:cNvPr id="4" name="Slide Number Placeholder 3">
            <a:extLst>
              <a:ext uri="{FF2B5EF4-FFF2-40B4-BE49-F238E27FC236}">
                <a16:creationId xmlns:a16="http://schemas.microsoft.com/office/drawing/2014/main" id="{F4DCF1ED-D059-A749-B9E5-B36EBB4D7987}"/>
              </a:ext>
            </a:extLst>
          </p:cNvPr>
          <p:cNvSpPr>
            <a:spLocks noGrp="1"/>
          </p:cNvSpPr>
          <p:nvPr>
            <p:ph type="sldNum" sz="quarter" idx="12"/>
          </p:nvPr>
        </p:nvSpPr>
        <p:spPr>
          <a:xfrm>
            <a:off x="6457950" y="6356350"/>
            <a:ext cx="2057400" cy="365125"/>
          </a:xfrm>
        </p:spPr>
        <p:txBody>
          <a:bodyPr vert="horz" lIns="91440" tIns="45720" rIns="91440" bIns="45720" rtlCol="0" anchor="ctr">
            <a:normAutofit/>
          </a:bodyPr>
          <a:lstStyle/>
          <a:p>
            <a:pPr defTabSz="457200">
              <a:spcAft>
                <a:spcPts val="600"/>
              </a:spcAft>
            </a:pPr>
            <a:fld id="{37290FF7-652B-4475-AEAB-8B1A5D23AE09}" type="slidenum">
              <a:rPr lang="en-US" sz="1200">
                <a:solidFill>
                  <a:schemeClr val="tx1">
                    <a:alpha val="80000"/>
                  </a:schemeClr>
                </a:solidFill>
              </a:rPr>
              <a:pPr defTabSz="457200">
                <a:spcAft>
                  <a:spcPts val="600"/>
                </a:spcAft>
              </a:pPr>
              <a:t>31</a:t>
            </a:fld>
            <a:endParaRPr lang="en-US" sz="1200">
              <a:solidFill>
                <a:schemeClr val="tx1">
                  <a:alpha val="80000"/>
                </a:schemeClr>
              </a:solidFill>
            </a:endParaRPr>
          </a:p>
        </p:txBody>
      </p:sp>
    </p:spTree>
    <p:extLst>
      <p:ext uri="{BB962C8B-B14F-4D97-AF65-F5344CB8AC3E}">
        <p14:creationId xmlns:p14="http://schemas.microsoft.com/office/powerpoint/2010/main" val="2474457756"/>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F1004B-C813-BD4A-BE5B-36CA4C0CD11C}"/>
              </a:ext>
            </a:extLst>
          </p:cNvPr>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a:extLst>
              <a:ext uri="{FF2B5EF4-FFF2-40B4-BE49-F238E27FC236}">
                <a16:creationId xmlns:a16="http://schemas.microsoft.com/office/drawing/2014/main" id="{D16A3564-6F2C-3841-AB0C-3EC818847ED5}"/>
              </a:ext>
            </a:extLst>
          </p:cNvPr>
          <p:cNvSpPr>
            <a:spLocks noGrp="1"/>
          </p:cNvSpPr>
          <p:nvPr>
            <p:ph type="title"/>
          </p:nvPr>
        </p:nvSpPr>
        <p:spPr>
          <a:xfrm>
            <a:off x="274320" y="365126"/>
            <a:ext cx="8869680" cy="591477"/>
          </a:xfrm>
        </p:spPr>
        <p:txBody>
          <a:bodyPr/>
          <a:lstStyle/>
          <a:p>
            <a:r>
              <a:rPr lang="en-US" sz="2800" dirty="0"/>
              <a:t>Think about a framework for your own work</a:t>
            </a:r>
          </a:p>
        </p:txBody>
      </p:sp>
      <p:sp>
        <p:nvSpPr>
          <p:cNvPr id="4" name="Slide Number Placeholder 3">
            <a:extLst>
              <a:ext uri="{FF2B5EF4-FFF2-40B4-BE49-F238E27FC236}">
                <a16:creationId xmlns:a16="http://schemas.microsoft.com/office/drawing/2014/main" id="{F55DB855-8926-EF45-B808-9BB0603FAE93}"/>
              </a:ext>
            </a:extLst>
          </p:cNvPr>
          <p:cNvSpPr>
            <a:spLocks noGrp="1"/>
          </p:cNvSpPr>
          <p:nvPr>
            <p:ph type="sldNum" sz="quarter" idx="12"/>
          </p:nvPr>
        </p:nvSpPr>
        <p:spPr/>
        <p:txBody>
          <a:bodyPr/>
          <a:lstStyle/>
          <a:p>
            <a:fld id="{37290FF7-652B-4475-AEAB-8B1A5D23AE09}" type="slidenum">
              <a:rPr lang="en-US" smtClean="0">
                <a:solidFill>
                  <a:prstClr val="black">
                    <a:tint val="75000"/>
                  </a:prstClr>
                </a:solidFill>
              </a:rPr>
              <a:pPr/>
              <a:t>32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C87F22DA-95F4-A840-8E3A-7B55B2B5873C}"/>
              </a:ext>
            </a:extLst>
          </p:cNvPr>
          <p:cNvSpPr>
            <a:spLocks noGrp="1"/>
          </p:cNvSpPr>
          <p:nvPr>
            <p:ph type="ftr" sz="quarter" idx="3"/>
          </p:nvPr>
        </p:nvSpPr>
        <p:spPr/>
        <p:txBody>
          <a:bodyPr/>
          <a:lstStyle/>
          <a:p>
            <a:r>
              <a:rPr lang="en-US">
                <a:solidFill>
                  <a:prstClr val="black">
                    <a:tint val="75000"/>
                  </a:prstClr>
                </a:solidFill>
              </a:rPr>
              <a:t>Kwartler CSCI S-96</a:t>
            </a:r>
            <a:endParaRPr lang="en-US" dirty="0">
              <a:solidFill>
                <a:prstClr val="black">
                  <a:tint val="75000"/>
                </a:prstClr>
              </a:solidFill>
            </a:endParaRPr>
          </a:p>
        </p:txBody>
      </p:sp>
      <p:sp>
        <p:nvSpPr>
          <p:cNvPr id="6" name="Rectangle 5">
            <a:extLst>
              <a:ext uri="{FF2B5EF4-FFF2-40B4-BE49-F238E27FC236}">
                <a16:creationId xmlns:a16="http://schemas.microsoft.com/office/drawing/2014/main" id="{45FFD91A-71ED-8640-B36A-D63AC56FCA13}"/>
              </a:ext>
            </a:extLst>
          </p:cNvPr>
          <p:cNvSpPr/>
          <p:nvPr/>
        </p:nvSpPr>
        <p:spPr>
          <a:xfrm>
            <a:off x="329184" y="1429512"/>
            <a:ext cx="2755392" cy="688848"/>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Decision Type I</a:t>
            </a:r>
          </a:p>
        </p:txBody>
      </p:sp>
      <p:sp>
        <p:nvSpPr>
          <p:cNvPr id="7" name="Rectangle 6">
            <a:extLst>
              <a:ext uri="{FF2B5EF4-FFF2-40B4-BE49-F238E27FC236}">
                <a16:creationId xmlns:a16="http://schemas.microsoft.com/office/drawing/2014/main" id="{4B95F3BB-4B55-854D-ABDE-0B7B2BB136B9}"/>
              </a:ext>
            </a:extLst>
          </p:cNvPr>
          <p:cNvSpPr/>
          <p:nvPr/>
        </p:nvSpPr>
        <p:spPr>
          <a:xfrm>
            <a:off x="3258312" y="1429512"/>
            <a:ext cx="2755392" cy="688848"/>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Decision Type II</a:t>
            </a:r>
          </a:p>
        </p:txBody>
      </p:sp>
      <p:sp>
        <p:nvSpPr>
          <p:cNvPr id="8" name="Rectangle 7">
            <a:extLst>
              <a:ext uri="{FF2B5EF4-FFF2-40B4-BE49-F238E27FC236}">
                <a16:creationId xmlns:a16="http://schemas.microsoft.com/office/drawing/2014/main" id="{4CFEBE64-663F-024D-9E44-FD56F96CCC54}"/>
              </a:ext>
            </a:extLst>
          </p:cNvPr>
          <p:cNvSpPr/>
          <p:nvPr/>
        </p:nvSpPr>
        <p:spPr>
          <a:xfrm>
            <a:off x="6187440" y="1429512"/>
            <a:ext cx="2755392" cy="688848"/>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Decision Type III</a:t>
            </a:r>
          </a:p>
        </p:txBody>
      </p:sp>
      <p:sp>
        <p:nvSpPr>
          <p:cNvPr id="9" name="Rectangle 8">
            <a:extLst>
              <a:ext uri="{FF2B5EF4-FFF2-40B4-BE49-F238E27FC236}">
                <a16:creationId xmlns:a16="http://schemas.microsoft.com/office/drawing/2014/main" id="{B5FC943E-CA8F-5940-A017-3661F8856702}"/>
              </a:ext>
            </a:extLst>
          </p:cNvPr>
          <p:cNvSpPr/>
          <p:nvPr/>
        </p:nvSpPr>
        <p:spPr>
          <a:xfrm>
            <a:off x="466344" y="5760720"/>
            <a:ext cx="8211312" cy="4023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 all automated decisions, humans are empowered and have a role to play.</a:t>
            </a:r>
          </a:p>
        </p:txBody>
      </p:sp>
      <p:sp>
        <p:nvSpPr>
          <p:cNvPr id="10" name="TextBox 9">
            <a:extLst>
              <a:ext uri="{FF2B5EF4-FFF2-40B4-BE49-F238E27FC236}">
                <a16:creationId xmlns:a16="http://schemas.microsoft.com/office/drawing/2014/main" id="{36CF557F-8203-0F41-ABC0-AC15AADCA98B}"/>
              </a:ext>
            </a:extLst>
          </p:cNvPr>
          <p:cNvSpPr txBox="1"/>
          <p:nvPr/>
        </p:nvSpPr>
        <p:spPr>
          <a:xfrm rot="16200000">
            <a:off x="-300209" y="2505455"/>
            <a:ext cx="969753" cy="369332"/>
          </a:xfrm>
          <a:prstGeom prst="rect">
            <a:avLst/>
          </a:prstGeom>
          <a:noFill/>
        </p:spPr>
        <p:txBody>
          <a:bodyPr wrap="none" rtlCol="0">
            <a:spAutoFit/>
          </a:bodyPr>
          <a:lstStyle/>
          <a:p>
            <a:r>
              <a:rPr lang="en-US" dirty="0"/>
              <a:t>Risk Size</a:t>
            </a:r>
          </a:p>
        </p:txBody>
      </p:sp>
      <p:sp>
        <p:nvSpPr>
          <p:cNvPr id="11" name="TextBox 10">
            <a:extLst>
              <a:ext uri="{FF2B5EF4-FFF2-40B4-BE49-F238E27FC236}">
                <a16:creationId xmlns:a16="http://schemas.microsoft.com/office/drawing/2014/main" id="{A83398F8-D51F-2F49-A6AE-50921FB33E66}"/>
              </a:ext>
            </a:extLst>
          </p:cNvPr>
          <p:cNvSpPr txBox="1"/>
          <p:nvPr/>
        </p:nvSpPr>
        <p:spPr>
          <a:xfrm rot="16200000">
            <a:off x="-303928" y="3524647"/>
            <a:ext cx="977191" cy="369332"/>
          </a:xfrm>
          <a:prstGeom prst="rect">
            <a:avLst/>
          </a:prstGeom>
          <a:noFill/>
        </p:spPr>
        <p:txBody>
          <a:bodyPr wrap="none" rtlCol="0">
            <a:spAutoFit/>
          </a:bodyPr>
          <a:lstStyle/>
          <a:p>
            <a:r>
              <a:rPr lang="en-US" dirty="0"/>
              <a:t>Example</a:t>
            </a:r>
          </a:p>
        </p:txBody>
      </p:sp>
      <p:sp>
        <p:nvSpPr>
          <p:cNvPr id="12" name="TextBox 11">
            <a:extLst>
              <a:ext uri="{FF2B5EF4-FFF2-40B4-BE49-F238E27FC236}">
                <a16:creationId xmlns:a16="http://schemas.microsoft.com/office/drawing/2014/main" id="{1C0B3529-17C5-0844-9A32-A8C31414F0D3}"/>
              </a:ext>
            </a:extLst>
          </p:cNvPr>
          <p:cNvSpPr txBox="1"/>
          <p:nvPr/>
        </p:nvSpPr>
        <p:spPr>
          <a:xfrm rot="16200000">
            <a:off x="-480773" y="4815841"/>
            <a:ext cx="1330877" cy="369332"/>
          </a:xfrm>
          <a:prstGeom prst="rect">
            <a:avLst/>
          </a:prstGeom>
          <a:noFill/>
        </p:spPr>
        <p:txBody>
          <a:bodyPr wrap="none" rtlCol="0">
            <a:spAutoFit/>
          </a:bodyPr>
          <a:lstStyle/>
          <a:p>
            <a:r>
              <a:rPr lang="en-US" dirty="0"/>
              <a:t>Human Role</a:t>
            </a:r>
          </a:p>
        </p:txBody>
      </p:sp>
      <p:cxnSp>
        <p:nvCxnSpPr>
          <p:cNvPr id="17" name="Straight Connector 16">
            <a:extLst>
              <a:ext uri="{FF2B5EF4-FFF2-40B4-BE49-F238E27FC236}">
                <a16:creationId xmlns:a16="http://schemas.microsoft.com/office/drawing/2014/main" id="{819BD999-996D-D540-B50A-8147C320B835}"/>
              </a:ext>
            </a:extLst>
          </p:cNvPr>
          <p:cNvCxnSpPr>
            <a:cxnSpLocks/>
          </p:cNvCxnSpPr>
          <p:nvPr/>
        </p:nvCxnSpPr>
        <p:spPr>
          <a:xfrm>
            <a:off x="521208" y="3200400"/>
            <a:ext cx="81015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3D0989-E178-7747-AD2D-F6D1AFC343C7}"/>
              </a:ext>
            </a:extLst>
          </p:cNvPr>
          <p:cNvCxnSpPr>
            <a:cxnSpLocks/>
          </p:cNvCxnSpPr>
          <p:nvPr/>
        </p:nvCxnSpPr>
        <p:spPr>
          <a:xfrm>
            <a:off x="521208" y="4267200"/>
            <a:ext cx="8101584" cy="0"/>
          </a:xfrm>
          <a:prstGeom prst="line">
            <a:avLst/>
          </a:prstGeom>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68CDBF3-5832-2E4A-85DE-3FD92B7D4D50}"/>
              </a:ext>
            </a:extLst>
          </p:cNvPr>
          <p:cNvSpPr txBox="1"/>
          <p:nvPr/>
        </p:nvSpPr>
        <p:spPr>
          <a:xfrm>
            <a:off x="1099983" y="2481072"/>
            <a:ext cx="1213794" cy="338554"/>
          </a:xfrm>
          <a:prstGeom prst="rect">
            <a:avLst/>
          </a:prstGeom>
          <a:noFill/>
        </p:spPr>
        <p:txBody>
          <a:bodyPr wrap="none" rtlCol="0">
            <a:spAutoFit/>
          </a:bodyPr>
          <a:lstStyle/>
          <a:p>
            <a:r>
              <a:rPr lang="en-US" sz="1600" dirty="0"/>
              <a:t>Loss &lt;$100K</a:t>
            </a:r>
          </a:p>
        </p:txBody>
      </p:sp>
      <p:sp>
        <p:nvSpPr>
          <p:cNvPr id="20" name="TextBox 19">
            <a:extLst>
              <a:ext uri="{FF2B5EF4-FFF2-40B4-BE49-F238E27FC236}">
                <a16:creationId xmlns:a16="http://schemas.microsoft.com/office/drawing/2014/main" id="{53084E01-6520-6B45-B0FF-421E1868567A}"/>
              </a:ext>
            </a:extLst>
          </p:cNvPr>
          <p:cNvSpPr txBox="1"/>
          <p:nvPr/>
        </p:nvSpPr>
        <p:spPr>
          <a:xfrm>
            <a:off x="3376977" y="2481072"/>
            <a:ext cx="2518062" cy="338554"/>
          </a:xfrm>
          <a:prstGeom prst="rect">
            <a:avLst/>
          </a:prstGeom>
          <a:noFill/>
        </p:spPr>
        <p:txBody>
          <a:bodyPr wrap="none" rtlCol="0">
            <a:spAutoFit/>
          </a:bodyPr>
          <a:lstStyle/>
          <a:p>
            <a:r>
              <a:rPr lang="en-US" sz="1600" dirty="0"/>
              <a:t>$100L &lt; loss &lt; $1m or injury</a:t>
            </a:r>
          </a:p>
        </p:txBody>
      </p:sp>
      <p:sp>
        <p:nvSpPr>
          <p:cNvPr id="21" name="TextBox 20">
            <a:extLst>
              <a:ext uri="{FF2B5EF4-FFF2-40B4-BE49-F238E27FC236}">
                <a16:creationId xmlns:a16="http://schemas.microsoft.com/office/drawing/2014/main" id="{6C6FFD7C-039D-1540-AC0F-0B4033C9CF9C}"/>
              </a:ext>
            </a:extLst>
          </p:cNvPr>
          <p:cNvSpPr txBox="1"/>
          <p:nvPr/>
        </p:nvSpPr>
        <p:spPr>
          <a:xfrm>
            <a:off x="6632990" y="2481072"/>
            <a:ext cx="1864293" cy="338554"/>
          </a:xfrm>
          <a:prstGeom prst="rect">
            <a:avLst/>
          </a:prstGeom>
          <a:noFill/>
        </p:spPr>
        <p:txBody>
          <a:bodyPr wrap="none" rtlCol="0">
            <a:spAutoFit/>
          </a:bodyPr>
          <a:lstStyle/>
          <a:p>
            <a:r>
              <a:rPr lang="en-US" sz="1600" dirty="0"/>
              <a:t>Loss &gt; $1m or death</a:t>
            </a:r>
          </a:p>
        </p:txBody>
      </p:sp>
      <p:sp>
        <p:nvSpPr>
          <p:cNvPr id="22" name="TextBox 21">
            <a:extLst>
              <a:ext uri="{FF2B5EF4-FFF2-40B4-BE49-F238E27FC236}">
                <a16:creationId xmlns:a16="http://schemas.microsoft.com/office/drawing/2014/main" id="{C16F9E7C-75DF-514E-AB52-27D065384584}"/>
              </a:ext>
            </a:extLst>
          </p:cNvPr>
          <p:cNvSpPr txBox="1"/>
          <p:nvPr/>
        </p:nvSpPr>
        <p:spPr>
          <a:xfrm>
            <a:off x="771144" y="3511296"/>
            <a:ext cx="1871472" cy="584775"/>
          </a:xfrm>
          <a:prstGeom prst="rect">
            <a:avLst/>
          </a:prstGeom>
          <a:noFill/>
        </p:spPr>
        <p:txBody>
          <a:bodyPr wrap="square" rtlCol="0">
            <a:spAutoFit/>
          </a:bodyPr>
          <a:lstStyle/>
          <a:p>
            <a:pPr algn="ctr"/>
            <a:r>
              <a:rPr lang="en-US" sz="1600" dirty="0"/>
              <a:t>Probability of a banner ad click</a:t>
            </a:r>
          </a:p>
        </p:txBody>
      </p:sp>
      <p:sp>
        <p:nvSpPr>
          <p:cNvPr id="23" name="TextBox 22">
            <a:extLst>
              <a:ext uri="{FF2B5EF4-FFF2-40B4-BE49-F238E27FC236}">
                <a16:creationId xmlns:a16="http://schemas.microsoft.com/office/drawing/2014/main" id="{15BB1C70-B45C-5247-8B67-1D975535D240}"/>
              </a:ext>
            </a:extLst>
          </p:cNvPr>
          <p:cNvSpPr txBox="1"/>
          <p:nvPr/>
        </p:nvSpPr>
        <p:spPr>
          <a:xfrm>
            <a:off x="3700272" y="3511296"/>
            <a:ext cx="1871472" cy="584775"/>
          </a:xfrm>
          <a:prstGeom prst="rect">
            <a:avLst/>
          </a:prstGeom>
          <a:noFill/>
        </p:spPr>
        <p:txBody>
          <a:bodyPr wrap="square" rtlCol="0">
            <a:spAutoFit/>
          </a:bodyPr>
          <a:lstStyle/>
          <a:p>
            <a:pPr algn="ctr"/>
            <a:r>
              <a:rPr lang="en-US" sz="1600" dirty="0"/>
              <a:t>Probability of mortgage default</a:t>
            </a:r>
          </a:p>
        </p:txBody>
      </p:sp>
      <p:sp>
        <p:nvSpPr>
          <p:cNvPr id="24" name="TextBox 23">
            <a:extLst>
              <a:ext uri="{FF2B5EF4-FFF2-40B4-BE49-F238E27FC236}">
                <a16:creationId xmlns:a16="http://schemas.microsoft.com/office/drawing/2014/main" id="{6A61E102-8CE0-564F-8A52-276CD149ED81}"/>
              </a:ext>
            </a:extLst>
          </p:cNvPr>
          <p:cNvSpPr txBox="1"/>
          <p:nvPr/>
        </p:nvSpPr>
        <p:spPr>
          <a:xfrm>
            <a:off x="6629400" y="3511296"/>
            <a:ext cx="1871472" cy="584775"/>
          </a:xfrm>
          <a:prstGeom prst="rect">
            <a:avLst/>
          </a:prstGeom>
          <a:noFill/>
        </p:spPr>
        <p:txBody>
          <a:bodyPr wrap="square" rtlCol="0">
            <a:spAutoFit/>
          </a:bodyPr>
          <a:lstStyle/>
          <a:p>
            <a:pPr algn="ctr"/>
            <a:r>
              <a:rPr lang="en-US" sz="1600" dirty="0"/>
              <a:t>Medical imaging scanning</a:t>
            </a:r>
          </a:p>
        </p:txBody>
      </p:sp>
      <p:sp>
        <p:nvSpPr>
          <p:cNvPr id="25" name="TextBox 24">
            <a:extLst>
              <a:ext uri="{FF2B5EF4-FFF2-40B4-BE49-F238E27FC236}">
                <a16:creationId xmlns:a16="http://schemas.microsoft.com/office/drawing/2014/main" id="{1143232D-5140-D345-BF58-28A08BBC9F8B}"/>
              </a:ext>
            </a:extLst>
          </p:cNvPr>
          <p:cNvSpPr txBox="1"/>
          <p:nvPr/>
        </p:nvSpPr>
        <p:spPr>
          <a:xfrm>
            <a:off x="771144" y="4617720"/>
            <a:ext cx="1871472" cy="830997"/>
          </a:xfrm>
          <a:prstGeom prst="rect">
            <a:avLst/>
          </a:prstGeom>
          <a:noFill/>
        </p:spPr>
        <p:txBody>
          <a:bodyPr wrap="square" rtlCol="0">
            <a:spAutoFit/>
          </a:bodyPr>
          <a:lstStyle/>
          <a:p>
            <a:pPr algn="ctr"/>
            <a:r>
              <a:rPr lang="en-US" sz="1600" dirty="0"/>
              <a:t>Construction, Maintenance &amp; Monitoring</a:t>
            </a:r>
          </a:p>
        </p:txBody>
      </p:sp>
      <p:sp>
        <p:nvSpPr>
          <p:cNvPr id="26" name="TextBox 25">
            <a:extLst>
              <a:ext uri="{FF2B5EF4-FFF2-40B4-BE49-F238E27FC236}">
                <a16:creationId xmlns:a16="http://schemas.microsoft.com/office/drawing/2014/main" id="{E3BA32D2-3213-3844-A5CA-8E12FDE187A2}"/>
              </a:ext>
            </a:extLst>
          </p:cNvPr>
          <p:cNvSpPr txBox="1"/>
          <p:nvPr/>
        </p:nvSpPr>
        <p:spPr>
          <a:xfrm>
            <a:off x="3700272" y="4617720"/>
            <a:ext cx="1871472" cy="830997"/>
          </a:xfrm>
          <a:prstGeom prst="rect">
            <a:avLst/>
          </a:prstGeom>
          <a:noFill/>
        </p:spPr>
        <p:txBody>
          <a:bodyPr wrap="square" rtlCol="0">
            <a:spAutoFit/>
          </a:bodyPr>
          <a:lstStyle/>
          <a:p>
            <a:r>
              <a:rPr lang="en-US" sz="1600" dirty="0"/>
              <a:t>+ Type I</a:t>
            </a:r>
          </a:p>
          <a:p>
            <a:r>
              <a:rPr lang="en-US" sz="1600" dirty="0"/>
              <a:t>+ Risk Assessment &amp; Mitigation</a:t>
            </a:r>
          </a:p>
        </p:txBody>
      </p:sp>
      <p:sp>
        <p:nvSpPr>
          <p:cNvPr id="27" name="TextBox 26">
            <a:extLst>
              <a:ext uri="{FF2B5EF4-FFF2-40B4-BE49-F238E27FC236}">
                <a16:creationId xmlns:a16="http://schemas.microsoft.com/office/drawing/2014/main" id="{8145F860-129D-B44B-8382-FA3234029625}"/>
              </a:ext>
            </a:extLst>
          </p:cNvPr>
          <p:cNvSpPr txBox="1"/>
          <p:nvPr/>
        </p:nvSpPr>
        <p:spPr>
          <a:xfrm>
            <a:off x="6629400" y="4617720"/>
            <a:ext cx="1871472" cy="830997"/>
          </a:xfrm>
          <a:prstGeom prst="rect">
            <a:avLst/>
          </a:prstGeom>
          <a:noFill/>
        </p:spPr>
        <p:txBody>
          <a:bodyPr wrap="square" rtlCol="0">
            <a:spAutoFit/>
          </a:bodyPr>
          <a:lstStyle/>
          <a:p>
            <a:r>
              <a:rPr lang="en-US" sz="1600" dirty="0"/>
              <a:t>+ Type I, II</a:t>
            </a:r>
          </a:p>
          <a:p>
            <a:r>
              <a:rPr lang="en-US" sz="1600" dirty="0"/>
              <a:t>+ Final augmented decision outcome</a:t>
            </a:r>
          </a:p>
        </p:txBody>
      </p:sp>
    </p:spTree>
    <p:extLst>
      <p:ext uri="{BB962C8B-B14F-4D97-AF65-F5344CB8AC3E}">
        <p14:creationId xmlns:p14="http://schemas.microsoft.com/office/powerpoint/2010/main" val="1275961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542492146"/>
              </p:ext>
            </p:extLst>
          </p:nvPr>
        </p:nvGraphicFramePr>
        <p:xfrm>
          <a:off x="300036" y="1139817"/>
          <a:ext cx="8486778" cy="1285240"/>
        </p:xfrm>
        <a:graphic>
          <a:graphicData uri="http://schemas.openxmlformats.org/drawingml/2006/table">
            <a:tbl>
              <a:tblPr firstRow="1" bandRow="1">
                <a:tableStyleId>{5C22544A-7EE6-4342-B048-85BDC9FD1C3A}</a:tableStyleId>
              </a:tblPr>
              <a:tblGrid>
                <a:gridCol w="1214439">
                  <a:extLst>
                    <a:ext uri="{9D8B030D-6E8A-4147-A177-3AD203B41FA5}">
                      <a16:colId xmlns:a16="http://schemas.microsoft.com/office/drawing/2014/main" val="20000"/>
                    </a:ext>
                  </a:extLst>
                </a:gridCol>
                <a:gridCol w="1243013">
                  <a:extLst>
                    <a:ext uri="{9D8B030D-6E8A-4147-A177-3AD203B41FA5}">
                      <a16:colId xmlns:a16="http://schemas.microsoft.com/office/drawing/2014/main" val="20001"/>
                    </a:ext>
                  </a:extLst>
                </a:gridCol>
                <a:gridCol w="2714625">
                  <a:extLst>
                    <a:ext uri="{9D8B030D-6E8A-4147-A177-3AD203B41FA5}">
                      <a16:colId xmlns:a16="http://schemas.microsoft.com/office/drawing/2014/main" val="20002"/>
                    </a:ext>
                  </a:extLst>
                </a:gridCol>
                <a:gridCol w="3314701">
                  <a:extLst>
                    <a:ext uri="{9D8B030D-6E8A-4147-A177-3AD203B41FA5}">
                      <a16:colId xmlns:a16="http://schemas.microsoft.com/office/drawing/2014/main" val="20003"/>
                    </a:ext>
                  </a:extLst>
                </a:gridCol>
              </a:tblGrid>
              <a:tr h="370840">
                <a:tc>
                  <a:txBody>
                    <a:bodyPr/>
                    <a:lstStyle/>
                    <a:p>
                      <a:r>
                        <a:rPr lang="en-US" dirty="0"/>
                        <a:t>Name</a:t>
                      </a:r>
                    </a:p>
                  </a:txBody>
                  <a:tcPr/>
                </a:tc>
                <a:tc>
                  <a:txBody>
                    <a:bodyPr/>
                    <a:lstStyle/>
                    <a:p>
                      <a:r>
                        <a:rPr lang="en-US" dirty="0"/>
                        <a:t>Proponent</a:t>
                      </a:r>
                    </a:p>
                  </a:txBody>
                  <a:tcPr/>
                </a:tc>
                <a:tc>
                  <a:txBody>
                    <a:bodyPr/>
                    <a:lstStyle/>
                    <a:p>
                      <a:r>
                        <a:rPr lang="en-US" dirty="0"/>
                        <a:t>Description</a:t>
                      </a:r>
                    </a:p>
                  </a:txBody>
                  <a:tcPr/>
                </a:tc>
                <a:tc>
                  <a:txBody>
                    <a:bodyPr/>
                    <a:lstStyle/>
                    <a:p>
                      <a:r>
                        <a:rPr lang="en-US" dirty="0"/>
                        <a:t>Example</a:t>
                      </a:r>
                    </a:p>
                  </a:txBody>
                  <a:tcPr/>
                </a:tc>
                <a:extLst>
                  <a:ext uri="{0D108BD9-81ED-4DB2-BD59-A6C34878D82A}">
                    <a16:rowId xmlns:a16="http://schemas.microsoft.com/office/drawing/2014/main" val="10000"/>
                  </a:ext>
                </a:extLst>
              </a:tr>
              <a:tr h="370840">
                <a:tc>
                  <a:txBody>
                    <a:bodyPr/>
                    <a:lstStyle/>
                    <a:p>
                      <a:r>
                        <a:rPr lang="en-US" dirty="0"/>
                        <a:t>Categorical Imperative</a:t>
                      </a:r>
                    </a:p>
                  </a:txBody>
                  <a:tcPr/>
                </a:tc>
                <a:tc>
                  <a:txBody>
                    <a:bodyPr/>
                    <a:lstStyle/>
                    <a:p>
                      <a:r>
                        <a:rPr lang="en-US" dirty="0"/>
                        <a:t>Kant</a:t>
                      </a:r>
                    </a:p>
                  </a:txBody>
                  <a:tcPr/>
                </a:tc>
                <a:tc>
                  <a:txBody>
                    <a:bodyPr/>
                    <a:lstStyle/>
                    <a:p>
                      <a:r>
                        <a:rPr lang="en-US" dirty="0"/>
                        <a:t>Make your action a</a:t>
                      </a:r>
                      <a:r>
                        <a:rPr lang="en-US" baseline="0" dirty="0"/>
                        <a:t> universal law to see if it is ethical.  </a:t>
                      </a:r>
                      <a:r>
                        <a:rPr lang="en-US" dirty="0"/>
                        <a:t>Taken to an extreme, if</a:t>
                      </a:r>
                      <a:r>
                        <a:rPr lang="en-US" baseline="0" dirty="0"/>
                        <a:t> the action becomes illogical, then it is immoral.</a:t>
                      </a:r>
                      <a:endParaRPr lang="en-US" dirty="0"/>
                    </a:p>
                  </a:txBody>
                  <a:tcPr/>
                </a:tc>
                <a:tc>
                  <a:txBody>
                    <a:bodyPr/>
                    <a:lstStyle/>
                    <a:p>
                      <a:r>
                        <a:rPr lang="en-US" dirty="0"/>
                        <a:t>For</a:t>
                      </a:r>
                      <a:r>
                        <a:rPr lang="en-US" baseline="0" dirty="0"/>
                        <a:t> stealing property…if everyone stole all property whenever they wanted then property itself loses all value making your act illogical.  Therefore stealing is unethical.</a:t>
                      </a:r>
                      <a:endParaRPr lang="en-US" dirty="0"/>
                    </a:p>
                  </a:txBody>
                  <a:tcPr/>
                </a:tc>
                <a:extLst>
                  <a:ext uri="{0D108BD9-81ED-4DB2-BD59-A6C34878D82A}">
                    <a16:rowId xmlns:a16="http://schemas.microsoft.com/office/drawing/2014/main" val="10001"/>
                  </a:ext>
                </a:extLst>
              </a:tr>
            </a:tbl>
          </a:graphicData>
        </a:graphic>
      </p:graphicFrame>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Some Popular Ethical Paradigms</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33</a:t>
            </a:fld>
            <a:endParaRPr lang="en-US">
              <a:solidFill>
                <a:prstClr val="black">
                  <a:tint val="75000"/>
                </a:prstClr>
              </a:solidFill>
            </a:endParaRPr>
          </a:p>
        </p:txBody>
      </p:sp>
      <p:pic>
        <p:nvPicPr>
          <p:cNvPr id="1026" name="Picture 2" descr="Image result for immanuel kant meme">
            <a:extLst>
              <a:ext uri="{FF2B5EF4-FFF2-40B4-BE49-F238E27FC236}">
                <a16:creationId xmlns:a16="http://schemas.microsoft.com/office/drawing/2014/main" id="{BE394D6C-2838-4D91-9E93-4BE2E35696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7019" y="2546351"/>
            <a:ext cx="2829962" cy="2963311"/>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5">
            <a:extLst>
              <a:ext uri="{FF2B5EF4-FFF2-40B4-BE49-F238E27FC236}">
                <a16:creationId xmlns:a16="http://schemas.microsoft.com/office/drawing/2014/main" id="{C41CCA6A-EC6E-6B4A-91D3-031D0BAB579E}"/>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13651612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4208696434"/>
              </p:ext>
            </p:extLst>
          </p:nvPr>
        </p:nvGraphicFramePr>
        <p:xfrm>
          <a:off x="300036" y="1139817"/>
          <a:ext cx="8486778" cy="1490980"/>
        </p:xfrm>
        <a:graphic>
          <a:graphicData uri="http://schemas.openxmlformats.org/drawingml/2006/table">
            <a:tbl>
              <a:tblPr firstRow="1" bandRow="1">
                <a:tableStyleId>{5C22544A-7EE6-4342-B048-85BDC9FD1C3A}</a:tableStyleId>
              </a:tblPr>
              <a:tblGrid>
                <a:gridCol w="1214439">
                  <a:extLst>
                    <a:ext uri="{9D8B030D-6E8A-4147-A177-3AD203B41FA5}">
                      <a16:colId xmlns:a16="http://schemas.microsoft.com/office/drawing/2014/main" val="20000"/>
                    </a:ext>
                  </a:extLst>
                </a:gridCol>
                <a:gridCol w="1243013">
                  <a:extLst>
                    <a:ext uri="{9D8B030D-6E8A-4147-A177-3AD203B41FA5}">
                      <a16:colId xmlns:a16="http://schemas.microsoft.com/office/drawing/2014/main" val="20001"/>
                    </a:ext>
                  </a:extLst>
                </a:gridCol>
                <a:gridCol w="2714625">
                  <a:extLst>
                    <a:ext uri="{9D8B030D-6E8A-4147-A177-3AD203B41FA5}">
                      <a16:colId xmlns:a16="http://schemas.microsoft.com/office/drawing/2014/main" val="20002"/>
                    </a:ext>
                  </a:extLst>
                </a:gridCol>
                <a:gridCol w="3314701">
                  <a:extLst>
                    <a:ext uri="{9D8B030D-6E8A-4147-A177-3AD203B41FA5}">
                      <a16:colId xmlns:a16="http://schemas.microsoft.com/office/drawing/2014/main" val="20003"/>
                    </a:ext>
                  </a:extLst>
                </a:gridCol>
              </a:tblGrid>
              <a:tr h="370840">
                <a:tc>
                  <a:txBody>
                    <a:bodyPr/>
                    <a:lstStyle/>
                    <a:p>
                      <a:r>
                        <a:rPr lang="en-US" dirty="0"/>
                        <a:t>Name</a:t>
                      </a:r>
                    </a:p>
                  </a:txBody>
                  <a:tcPr/>
                </a:tc>
                <a:tc>
                  <a:txBody>
                    <a:bodyPr/>
                    <a:lstStyle/>
                    <a:p>
                      <a:r>
                        <a:rPr lang="en-US" dirty="0"/>
                        <a:t>Proponent</a:t>
                      </a:r>
                    </a:p>
                  </a:txBody>
                  <a:tcPr/>
                </a:tc>
                <a:tc>
                  <a:txBody>
                    <a:bodyPr/>
                    <a:lstStyle/>
                    <a:p>
                      <a:r>
                        <a:rPr lang="en-US" dirty="0"/>
                        <a:t>Description</a:t>
                      </a:r>
                    </a:p>
                  </a:txBody>
                  <a:tcPr/>
                </a:tc>
                <a:tc>
                  <a:txBody>
                    <a:bodyPr/>
                    <a:lstStyle/>
                    <a:p>
                      <a:r>
                        <a:rPr lang="en-US" dirty="0"/>
                        <a:t>Example</a:t>
                      </a:r>
                    </a:p>
                  </a:txBody>
                  <a:tcPr/>
                </a:tc>
                <a:extLst>
                  <a:ext uri="{0D108BD9-81ED-4DB2-BD59-A6C34878D82A}">
                    <a16:rowId xmlns:a16="http://schemas.microsoft.com/office/drawing/2014/main" val="10000"/>
                  </a:ext>
                </a:extLst>
              </a:tr>
              <a:tr h="370840">
                <a:tc>
                  <a:txBody>
                    <a:bodyPr/>
                    <a:lstStyle/>
                    <a:p>
                      <a:r>
                        <a:rPr lang="en-US" dirty="0"/>
                        <a:t>Golden Mean</a:t>
                      </a:r>
                    </a:p>
                  </a:txBody>
                  <a:tcPr/>
                </a:tc>
                <a:tc>
                  <a:txBody>
                    <a:bodyPr/>
                    <a:lstStyle/>
                    <a:p>
                      <a:r>
                        <a:rPr lang="en-US" dirty="0"/>
                        <a:t>Plato/Socrates/Aristotle</a:t>
                      </a:r>
                    </a:p>
                  </a:txBody>
                  <a:tcPr/>
                </a:tc>
                <a:tc>
                  <a:txBody>
                    <a:bodyPr/>
                    <a:lstStyle/>
                    <a:p>
                      <a:r>
                        <a:rPr lang="en-US" dirty="0"/>
                        <a:t>Virtuous</a:t>
                      </a:r>
                      <a:r>
                        <a:rPr lang="en-US" baseline="0" dirty="0"/>
                        <a:t> actions are between two extremes, deficiency and excess.  At times, extremities are needed but mostly the middle (mean) is the moral choice.</a:t>
                      </a:r>
                      <a:endParaRPr lang="en-US" dirty="0"/>
                    </a:p>
                  </a:txBody>
                  <a:tcPr/>
                </a:tc>
                <a:tc>
                  <a:txBody>
                    <a:bodyPr/>
                    <a:lstStyle/>
                    <a:p>
                      <a:r>
                        <a:rPr lang="en-US" dirty="0"/>
                        <a:t>Sometimes you should be courageous but not always…that would lead to a reckless death.  Sometimes you need to be fearful but not always that would lead to unfulfilled opportunity as a coward.</a:t>
                      </a:r>
                    </a:p>
                  </a:txBody>
                  <a:tcPr/>
                </a:tc>
                <a:extLst>
                  <a:ext uri="{0D108BD9-81ED-4DB2-BD59-A6C34878D82A}">
                    <a16:rowId xmlns:a16="http://schemas.microsoft.com/office/drawing/2014/main" val="10002"/>
                  </a:ext>
                </a:extLst>
              </a:tr>
            </a:tbl>
          </a:graphicData>
        </a:graphic>
      </p:graphicFrame>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Some Popular Ethical Paradigms</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34</a:t>
            </a:fld>
            <a:endParaRPr lang="en-US">
              <a:solidFill>
                <a:prstClr val="black">
                  <a:tint val="75000"/>
                </a:prstClr>
              </a:solidFill>
            </a:endParaRPr>
          </a:p>
        </p:txBody>
      </p:sp>
      <p:pic>
        <p:nvPicPr>
          <p:cNvPr id="2050" name="Picture 2" descr="Image result for aristotle meme">
            <a:extLst>
              <a:ext uri="{FF2B5EF4-FFF2-40B4-BE49-F238E27FC236}">
                <a16:creationId xmlns:a16="http://schemas.microsoft.com/office/drawing/2014/main" id="{CC754B6F-F4B5-4872-95BA-5A217B8716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7442" y="3056418"/>
            <a:ext cx="1889115" cy="283057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5">
            <a:extLst>
              <a:ext uri="{FF2B5EF4-FFF2-40B4-BE49-F238E27FC236}">
                <a16:creationId xmlns:a16="http://schemas.microsoft.com/office/drawing/2014/main" id="{7248FD34-BB45-5940-8D1D-5760DEC66BC5}"/>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1505504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691625691"/>
              </p:ext>
            </p:extLst>
          </p:nvPr>
        </p:nvGraphicFramePr>
        <p:xfrm>
          <a:off x="300036" y="1139817"/>
          <a:ext cx="8486778" cy="1696720"/>
        </p:xfrm>
        <a:graphic>
          <a:graphicData uri="http://schemas.openxmlformats.org/drawingml/2006/table">
            <a:tbl>
              <a:tblPr firstRow="1" bandRow="1">
                <a:tableStyleId>{5C22544A-7EE6-4342-B048-85BDC9FD1C3A}</a:tableStyleId>
              </a:tblPr>
              <a:tblGrid>
                <a:gridCol w="1214439">
                  <a:extLst>
                    <a:ext uri="{9D8B030D-6E8A-4147-A177-3AD203B41FA5}">
                      <a16:colId xmlns:a16="http://schemas.microsoft.com/office/drawing/2014/main" val="20000"/>
                    </a:ext>
                  </a:extLst>
                </a:gridCol>
                <a:gridCol w="1243013">
                  <a:extLst>
                    <a:ext uri="{9D8B030D-6E8A-4147-A177-3AD203B41FA5}">
                      <a16:colId xmlns:a16="http://schemas.microsoft.com/office/drawing/2014/main" val="20001"/>
                    </a:ext>
                  </a:extLst>
                </a:gridCol>
                <a:gridCol w="2714625">
                  <a:extLst>
                    <a:ext uri="{9D8B030D-6E8A-4147-A177-3AD203B41FA5}">
                      <a16:colId xmlns:a16="http://schemas.microsoft.com/office/drawing/2014/main" val="20002"/>
                    </a:ext>
                  </a:extLst>
                </a:gridCol>
                <a:gridCol w="3314701">
                  <a:extLst>
                    <a:ext uri="{9D8B030D-6E8A-4147-A177-3AD203B41FA5}">
                      <a16:colId xmlns:a16="http://schemas.microsoft.com/office/drawing/2014/main" val="20003"/>
                    </a:ext>
                  </a:extLst>
                </a:gridCol>
              </a:tblGrid>
              <a:tr h="370840">
                <a:tc>
                  <a:txBody>
                    <a:bodyPr/>
                    <a:lstStyle/>
                    <a:p>
                      <a:r>
                        <a:rPr lang="en-US" dirty="0"/>
                        <a:t>Name</a:t>
                      </a:r>
                    </a:p>
                  </a:txBody>
                  <a:tcPr/>
                </a:tc>
                <a:tc>
                  <a:txBody>
                    <a:bodyPr/>
                    <a:lstStyle/>
                    <a:p>
                      <a:r>
                        <a:rPr lang="en-US" dirty="0"/>
                        <a:t>Proponent</a:t>
                      </a:r>
                    </a:p>
                  </a:txBody>
                  <a:tcPr/>
                </a:tc>
                <a:tc>
                  <a:txBody>
                    <a:bodyPr/>
                    <a:lstStyle/>
                    <a:p>
                      <a:r>
                        <a:rPr lang="en-US" dirty="0"/>
                        <a:t>Description</a:t>
                      </a:r>
                    </a:p>
                  </a:txBody>
                  <a:tcPr/>
                </a:tc>
                <a:tc>
                  <a:txBody>
                    <a:bodyPr/>
                    <a:lstStyle/>
                    <a:p>
                      <a:r>
                        <a:rPr lang="en-US" dirty="0"/>
                        <a:t>Example</a:t>
                      </a:r>
                    </a:p>
                  </a:txBody>
                  <a:tcPr/>
                </a:tc>
                <a:extLst>
                  <a:ext uri="{0D108BD9-81ED-4DB2-BD59-A6C34878D82A}">
                    <a16:rowId xmlns:a16="http://schemas.microsoft.com/office/drawing/2014/main" val="10000"/>
                  </a:ext>
                </a:extLst>
              </a:tr>
              <a:tr h="370840">
                <a:tc>
                  <a:txBody>
                    <a:bodyPr/>
                    <a:lstStyle/>
                    <a:p>
                      <a:r>
                        <a:rPr lang="en-US" dirty="0"/>
                        <a:t>Utilitarianism</a:t>
                      </a:r>
                    </a:p>
                    <a:p>
                      <a:pPr marL="285750" indent="-285750">
                        <a:buFontTx/>
                        <a:buChar char="-"/>
                      </a:pPr>
                      <a:r>
                        <a:rPr lang="en-US" dirty="0"/>
                        <a:t>Self –interest</a:t>
                      </a:r>
                    </a:p>
                    <a:p>
                      <a:pPr marL="285750" indent="-285750">
                        <a:buFontTx/>
                        <a:buChar char="-"/>
                      </a:pPr>
                      <a:r>
                        <a:rPr lang="en-US" dirty="0"/>
                        <a:t>Common</a:t>
                      </a:r>
                      <a:r>
                        <a:rPr lang="en-US" baseline="0" dirty="0"/>
                        <a:t> Good</a:t>
                      </a:r>
                      <a:endParaRPr lang="en-US" dirty="0"/>
                    </a:p>
                    <a:p>
                      <a:endParaRPr lang="en-US" dirty="0"/>
                    </a:p>
                  </a:txBody>
                  <a:tcPr/>
                </a:tc>
                <a:tc>
                  <a:txBody>
                    <a:bodyPr/>
                    <a:lstStyle/>
                    <a:p>
                      <a:r>
                        <a:rPr lang="en-US" dirty="0"/>
                        <a:t>Mill</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Ethical</a:t>
                      </a:r>
                      <a:r>
                        <a:rPr lang="en-US" baseline="0" dirty="0"/>
                        <a:t> decisions are those that maximize happiness and minimize pain.</a:t>
                      </a:r>
                      <a:r>
                        <a:rPr lang="en-US" dirty="0"/>
                        <a:t> “it’s ok to hurt a small group to maximize the gain for the larger group.” </a:t>
                      </a:r>
                    </a:p>
                    <a:p>
                      <a:endParaRPr lang="en-US" dirty="0"/>
                    </a:p>
                  </a:txBody>
                  <a:tcPr/>
                </a:tc>
                <a:tc>
                  <a:txBody>
                    <a:bodyPr/>
                    <a:lstStyle/>
                    <a:p>
                      <a:r>
                        <a:rPr lang="en-US" dirty="0"/>
                        <a:t>Vaccines can cause significant problems so the government set up a fund to help victims of vaccine</a:t>
                      </a:r>
                      <a:r>
                        <a:rPr lang="en-US" baseline="0" dirty="0"/>
                        <a:t> side affects.  Vaccines benefit society by eradicating disease.</a:t>
                      </a:r>
                      <a:endParaRPr lang="en-US" dirty="0"/>
                    </a:p>
                  </a:txBody>
                  <a:tcPr/>
                </a:tc>
                <a:extLst>
                  <a:ext uri="{0D108BD9-81ED-4DB2-BD59-A6C34878D82A}">
                    <a16:rowId xmlns:a16="http://schemas.microsoft.com/office/drawing/2014/main" val="10003"/>
                  </a:ext>
                </a:extLst>
              </a:tr>
            </a:tbl>
          </a:graphicData>
        </a:graphic>
      </p:graphicFrame>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Some Popular Ethical Paradigms</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35</a:t>
            </a:fld>
            <a:endParaRPr lang="en-US">
              <a:solidFill>
                <a:prstClr val="black">
                  <a:tint val="75000"/>
                </a:prstClr>
              </a:solidFill>
            </a:endParaRPr>
          </a:p>
        </p:txBody>
      </p:sp>
      <p:pic>
        <p:nvPicPr>
          <p:cNvPr id="3074" name="Picture 2" descr="Image result for utilitarianism meme">
            <a:extLst>
              <a:ext uri="{FF2B5EF4-FFF2-40B4-BE49-F238E27FC236}">
                <a16:creationId xmlns:a16="http://schemas.microsoft.com/office/drawing/2014/main" id="{40E72E3C-DD01-4152-9782-CB4F429EAF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036" y="3316510"/>
            <a:ext cx="3400180" cy="255013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mage result for utilitarianism meme">
            <a:extLst>
              <a:ext uri="{FF2B5EF4-FFF2-40B4-BE49-F238E27FC236}">
                <a16:creationId xmlns:a16="http://schemas.microsoft.com/office/drawing/2014/main" id="{89B3A293-572E-4065-A7A9-2902756538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0804" y="3316510"/>
            <a:ext cx="3649786" cy="2584228"/>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5">
            <a:extLst>
              <a:ext uri="{FF2B5EF4-FFF2-40B4-BE49-F238E27FC236}">
                <a16:creationId xmlns:a16="http://schemas.microsoft.com/office/drawing/2014/main" id="{F3C30325-1184-9647-BCCC-729A195AFE27}"/>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7709354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1668900462"/>
              </p:ext>
            </p:extLst>
          </p:nvPr>
        </p:nvGraphicFramePr>
        <p:xfrm>
          <a:off x="300036" y="1139817"/>
          <a:ext cx="8486778" cy="1079500"/>
        </p:xfrm>
        <a:graphic>
          <a:graphicData uri="http://schemas.openxmlformats.org/drawingml/2006/table">
            <a:tbl>
              <a:tblPr firstRow="1" bandRow="1">
                <a:tableStyleId>{5C22544A-7EE6-4342-B048-85BDC9FD1C3A}</a:tableStyleId>
              </a:tblPr>
              <a:tblGrid>
                <a:gridCol w="1214439">
                  <a:extLst>
                    <a:ext uri="{9D8B030D-6E8A-4147-A177-3AD203B41FA5}">
                      <a16:colId xmlns:a16="http://schemas.microsoft.com/office/drawing/2014/main" val="20000"/>
                    </a:ext>
                  </a:extLst>
                </a:gridCol>
                <a:gridCol w="1243013">
                  <a:extLst>
                    <a:ext uri="{9D8B030D-6E8A-4147-A177-3AD203B41FA5}">
                      <a16:colId xmlns:a16="http://schemas.microsoft.com/office/drawing/2014/main" val="20001"/>
                    </a:ext>
                  </a:extLst>
                </a:gridCol>
                <a:gridCol w="2714625">
                  <a:extLst>
                    <a:ext uri="{9D8B030D-6E8A-4147-A177-3AD203B41FA5}">
                      <a16:colId xmlns:a16="http://schemas.microsoft.com/office/drawing/2014/main" val="20002"/>
                    </a:ext>
                  </a:extLst>
                </a:gridCol>
                <a:gridCol w="3314701">
                  <a:extLst>
                    <a:ext uri="{9D8B030D-6E8A-4147-A177-3AD203B41FA5}">
                      <a16:colId xmlns:a16="http://schemas.microsoft.com/office/drawing/2014/main" val="20003"/>
                    </a:ext>
                  </a:extLst>
                </a:gridCol>
              </a:tblGrid>
              <a:tr h="370840">
                <a:tc>
                  <a:txBody>
                    <a:bodyPr/>
                    <a:lstStyle/>
                    <a:p>
                      <a:r>
                        <a:rPr lang="en-US" dirty="0"/>
                        <a:t>Name</a:t>
                      </a:r>
                    </a:p>
                  </a:txBody>
                  <a:tcPr/>
                </a:tc>
                <a:tc>
                  <a:txBody>
                    <a:bodyPr/>
                    <a:lstStyle/>
                    <a:p>
                      <a:r>
                        <a:rPr lang="en-US" dirty="0"/>
                        <a:t>Proponent</a:t>
                      </a:r>
                    </a:p>
                  </a:txBody>
                  <a:tcPr/>
                </a:tc>
                <a:tc>
                  <a:txBody>
                    <a:bodyPr/>
                    <a:lstStyle/>
                    <a:p>
                      <a:r>
                        <a:rPr lang="en-US" dirty="0"/>
                        <a:t>Description</a:t>
                      </a:r>
                    </a:p>
                  </a:txBody>
                  <a:tcPr/>
                </a:tc>
                <a:tc>
                  <a:txBody>
                    <a:bodyPr/>
                    <a:lstStyle/>
                    <a:p>
                      <a:r>
                        <a:rPr lang="en-US" dirty="0"/>
                        <a:t>Example</a:t>
                      </a:r>
                    </a:p>
                  </a:txBody>
                  <a:tcPr/>
                </a:tc>
                <a:extLst>
                  <a:ext uri="{0D108BD9-81ED-4DB2-BD59-A6C34878D82A}">
                    <a16:rowId xmlns:a16="http://schemas.microsoft.com/office/drawing/2014/main" val="10000"/>
                  </a:ext>
                </a:extLst>
              </a:tr>
              <a:tr h="370840">
                <a:tc>
                  <a:txBody>
                    <a:bodyPr/>
                    <a:lstStyle/>
                    <a:p>
                      <a:r>
                        <a:rPr lang="en-US" dirty="0"/>
                        <a:t>Rights based</a:t>
                      </a:r>
                    </a:p>
                  </a:txBody>
                  <a:tcPr/>
                </a:tc>
                <a:tc>
                  <a:txBody>
                    <a:bodyPr/>
                    <a:lstStyle/>
                    <a:p>
                      <a:r>
                        <a:rPr lang="en-US" dirty="0"/>
                        <a:t>Locke</a:t>
                      </a:r>
                    </a:p>
                  </a:txBody>
                  <a:tcPr/>
                </a:tc>
                <a:tc>
                  <a:txBody>
                    <a:bodyPr/>
                    <a:lstStyle/>
                    <a:p>
                      <a:r>
                        <a:rPr lang="en-US" dirty="0"/>
                        <a:t>Humans beings are an</a:t>
                      </a:r>
                      <a:r>
                        <a:rPr lang="en-US" baseline="0" dirty="0"/>
                        <a:t> “end” not a “means”  and should be treated that way.</a:t>
                      </a:r>
                      <a:endParaRPr lang="en-US" dirty="0"/>
                    </a:p>
                  </a:txBody>
                  <a:tcPr/>
                </a:tc>
                <a:tc>
                  <a:txBody>
                    <a:bodyPr/>
                    <a:lstStyle/>
                    <a:p>
                      <a:r>
                        <a:rPr lang="en-US" dirty="0"/>
                        <a:t>All human being have the right to dignity and other debated rights.  Does this extend to animals?  Conscience robots?</a:t>
                      </a:r>
                    </a:p>
                  </a:txBody>
                  <a:tcPr/>
                </a:tc>
                <a:extLst>
                  <a:ext uri="{0D108BD9-81ED-4DB2-BD59-A6C34878D82A}">
                    <a16:rowId xmlns:a16="http://schemas.microsoft.com/office/drawing/2014/main" val="10004"/>
                  </a:ext>
                </a:extLst>
              </a:tr>
            </a:tbl>
          </a:graphicData>
        </a:graphic>
      </p:graphicFrame>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Some Popular Ethical Paradigms</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36</a:t>
            </a:fld>
            <a:endParaRPr lang="en-US">
              <a:solidFill>
                <a:prstClr val="black">
                  <a:tint val="75000"/>
                </a:prstClr>
              </a:solidFill>
            </a:endParaRPr>
          </a:p>
        </p:txBody>
      </p:sp>
      <p:pic>
        <p:nvPicPr>
          <p:cNvPr id="5122" name="Picture 2" descr="Image result for locke meme">
            <a:extLst>
              <a:ext uri="{FF2B5EF4-FFF2-40B4-BE49-F238E27FC236}">
                <a16:creationId xmlns:a16="http://schemas.microsoft.com/office/drawing/2014/main" id="{C0A8D927-5BEC-4157-8A95-C82F35680D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185" y="3007306"/>
            <a:ext cx="2381250" cy="166687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result for locke meme">
            <a:extLst>
              <a:ext uri="{FF2B5EF4-FFF2-40B4-BE49-F238E27FC236}">
                <a16:creationId xmlns:a16="http://schemas.microsoft.com/office/drawing/2014/main" id="{DA0FA8E0-E054-4D51-8B6F-A70A317D6D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7950" y="3007306"/>
            <a:ext cx="2381250" cy="1666875"/>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Image result for john locke meme">
            <a:extLst>
              <a:ext uri="{FF2B5EF4-FFF2-40B4-BE49-F238E27FC236}">
                <a16:creationId xmlns:a16="http://schemas.microsoft.com/office/drawing/2014/main" id="{27FE87DB-80E7-4198-84C7-6F35B14665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42767" y="2513562"/>
            <a:ext cx="2110851" cy="2654363"/>
          </a:xfrm>
          <a:prstGeom prst="rect">
            <a:avLst/>
          </a:prstGeom>
          <a:noFill/>
          <a:extLst>
            <a:ext uri="{909E8E84-426E-40DD-AFC4-6F175D3DCCD1}">
              <a14:hiddenFill xmlns:a14="http://schemas.microsoft.com/office/drawing/2010/main">
                <a:solidFill>
                  <a:srgbClr val="FFFFFF"/>
                </a:solidFill>
              </a14:hiddenFill>
            </a:ext>
          </a:extLst>
        </p:spPr>
      </p:pic>
      <p:sp>
        <p:nvSpPr>
          <p:cNvPr id="10" name="Footer Placeholder 5">
            <a:extLst>
              <a:ext uri="{FF2B5EF4-FFF2-40B4-BE49-F238E27FC236}">
                <a16:creationId xmlns:a16="http://schemas.microsoft.com/office/drawing/2014/main" id="{19710270-D30E-1A4C-AA33-0873A8301EF2}"/>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185312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Some Popular Ethical Paradigms</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37</a:t>
            </a:fld>
            <a:endParaRPr lang="en-US">
              <a:solidFill>
                <a:prstClr val="black">
                  <a:tint val="75000"/>
                </a:prstClr>
              </a:solidFill>
            </a:endParaRPr>
          </a:p>
        </p:txBody>
      </p:sp>
      <p:sp>
        <p:nvSpPr>
          <p:cNvPr id="9" name="Rectangle 8">
            <a:extLst>
              <a:ext uri="{FF2B5EF4-FFF2-40B4-BE49-F238E27FC236}">
                <a16:creationId xmlns:a16="http://schemas.microsoft.com/office/drawing/2014/main" id="{461E3EC4-5611-4241-B153-0FD4799CC6FC}"/>
              </a:ext>
            </a:extLst>
          </p:cNvPr>
          <p:cNvSpPr/>
          <p:nvPr/>
        </p:nvSpPr>
        <p:spPr>
          <a:xfrm>
            <a:off x="423858" y="5595042"/>
            <a:ext cx="8086725" cy="4771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Take some time to reflect on how you would react and which of these (and others perspectives) resonate with you.</a:t>
            </a:r>
          </a:p>
        </p:txBody>
      </p:sp>
      <p:pic>
        <p:nvPicPr>
          <p:cNvPr id="4098" name="Picture 2" descr="Image result for philosophy  meme">
            <a:extLst>
              <a:ext uri="{FF2B5EF4-FFF2-40B4-BE49-F238E27FC236}">
                <a16:creationId xmlns:a16="http://schemas.microsoft.com/office/drawing/2014/main" id="{70EDCE4F-1B77-4CD6-8D40-AF9F8E20DF9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1934" y="1149934"/>
            <a:ext cx="1410034" cy="1779463"/>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 result for philosophy  meme">
            <a:extLst>
              <a:ext uri="{FF2B5EF4-FFF2-40B4-BE49-F238E27FC236}">
                <a16:creationId xmlns:a16="http://schemas.microsoft.com/office/drawing/2014/main" id="{AE371A6C-DE6B-4141-B9B9-4CC3A80BA6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4958" y="1149934"/>
            <a:ext cx="2664273" cy="1777638"/>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Image result for philosophy  meme">
            <a:extLst>
              <a:ext uri="{FF2B5EF4-FFF2-40B4-BE49-F238E27FC236}">
                <a16:creationId xmlns:a16="http://schemas.microsoft.com/office/drawing/2014/main" id="{FA22FEE3-5F52-4CB5-9867-43D66C013A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40291" y="1149934"/>
            <a:ext cx="2072587" cy="1647117"/>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Image result for philosophy  meme">
            <a:extLst>
              <a:ext uri="{FF2B5EF4-FFF2-40B4-BE49-F238E27FC236}">
                <a16:creationId xmlns:a16="http://schemas.microsoft.com/office/drawing/2014/main" id="{A5BB52CE-B849-4DF1-A8F7-CE02563C5353}"/>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45923" y="3120948"/>
            <a:ext cx="1962056" cy="2150198"/>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Image result for philosophy  meme">
            <a:extLst>
              <a:ext uri="{FF2B5EF4-FFF2-40B4-BE49-F238E27FC236}">
                <a16:creationId xmlns:a16="http://schemas.microsoft.com/office/drawing/2014/main" id="{FE25D894-4569-4BB7-9CED-24D6E823F55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40291" y="3184982"/>
            <a:ext cx="2124075" cy="2152650"/>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Image result for philosophy  meme">
            <a:extLst>
              <a:ext uri="{FF2B5EF4-FFF2-40B4-BE49-F238E27FC236}">
                <a16:creationId xmlns:a16="http://schemas.microsoft.com/office/drawing/2014/main" id="{005FC18C-7CB4-4673-A741-C7CF2050B34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69470" y="3011788"/>
            <a:ext cx="1849600" cy="2325844"/>
          </a:xfrm>
          <a:prstGeom prst="rect">
            <a:avLst/>
          </a:prstGeom>
          <a:noFill/>
          <a:extLst>
            <a:ext uri="{909E8E84-426E-40DD-AFC4-6F175D3DCCD1}">
              <a14:hiddenFill xmlns:a14="http://schemas.microsoft.com/office/drawing/2010/main">
                <a:solidFill>
                  <a:srgbClr val="FFFFFF"/>
                </a:solidFill>
              </a14:hiddenFill>
            </a:ext>
          </a:extLst>
        </p:spPr>
      </p:pic>
      <p:sp>
        <p:nvSpPr>
          <p:cNvPr id="13" name="Footer Placeholder 5">
            <a:extLst>
              <a:ext uri="{FF2B5EF4-FFF2-40B4-BE49-F238E27FC236}">
                <a16:creationId xmlns:a16="http://schemas.microsoft.com/office/drawing/2014/main" id="{7E187C65-B149-4847-AAB4-6188D254195E}"/>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126159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Popular Ethical Paradigms</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38</a:t>
            </a:fld>
            <a:endParaRPr lang="en-US">
              <a:solidFill>
                <a:prstClr val="black">
                  <a:tint val="75000"/>
                </a:prstClr>
              </a:solidFill>
            </a:endParaRPr>
          </a:p>
        </p:txBody>
      </p:sp>
      <p:pic>
        <p:nvPicPr>
          <p:cNvPr id="3074" name="Picture 2" descr="Image result for business ethics meme"/>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000249" y="2043114"/>
            <a:ext cx="4682825" cy="2032346"/>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428626" y="5229225"/>
            <a:ext cx="8086725" cy="8286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As you become a business leader or technician, having predefined values will help you in the moment. </a:t>
            </a:r>
          </a:p>
        </p:txBody>
      </p:sp>
      <p:sp>
        <p:nvSpPr>
          <p:cNvPr id="8" name="Footer Placeholder 5">
            <a:extLst>
              <a:ext uri="{FF2B5EF4-FFF2-40B4-BE49-F238E27FC236}">
                <a16:creationId xmlns:a16="http://schemas.microsoft.com/office/drawing/2014/main" id="{C6EEB3CA-A0DD-2F43-BB5E-8926F88AD1DE}"/>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19788430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39</a:t>
            </a:fld>
            <a:endParaRPr lang="en-US">
              <a:solidFill>
                <a:prstClr val="black">
                  <a:tint val="75000"/>
                </a:prstClr>
              </a:solidFill>
            </a:endParaRPr>
          </a:p>
        </p:txBody>
      </p:sp>
      <p:pic>
        <p:nvPicPr>
          <p:cNvPr id="8" name="Picture 2" descr="Image result for ethics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4087" y="1960008"/>
            <a:ext cx="4662488" cy="2749884"/>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750092" y="5343522"/>
            <a:ext cx="7386638" cy="9191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Technology is a means to an end.  Stating data mining represents progress is misleading.  What is the end achieved?</a:t>
            </a:r>
          </a:p>
        </p:txBody>
      </p:sp>
      <p:sp>
        <p:nvSpPr>
          <p:cNvPr id="10" name="Footer Placeholder 5">
            <a:extLst>
              <a:ext uri="{FF2B5EF4-FFF2-40B4-BE49-F238E27FC236}">
                <a16:creationId xmlns:a16="http://schemas.microsoft.com/office/drawing/2014/main" id="{01DD52FF-9A36-684C-BD08-72E36FFD508E}"/>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306772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a:xfrm>
            <a:off x="285750" y="365126"/>
            <a:ext cx="8643938" cy="591477"/>
          </a:xfrm>
        </p:spPr>
        <p:txBody>
          <a:bodyPr/>
          <a:lstStyle/>
          <a:p>
            <a:r>
              <a:rPr lang="en-US" sz="2800" dirty="0"/>
              <a:t>What about in the context of data, machine learning &amp; AI?</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4</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E43CC626-5D8B-E74E-B080-22337552466B}"/>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42341753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CF072-3B70-D244-B177-9965F9160C08}"/>
              </a:ext>
            </a:extLst>
          </p:cNvPr>
          <p:cNvSpPr>
            <a:spLocks noGrp="1"/>
          </p:cNvSpPr>
          <p:nvPr>
            <p:ph type="dt" sz="half" idx="10"/>
          </p:nvPr>
        </p:nvSpPr>
        <p:spPr/>
        <p:txBody>
          <a:bodyPr/>
          <a:lstStyle/>
          <a:p>
            <a:fld id="{7DB6E382-4F61-4E24-BE1A-377EC83D0E3A}" type="datetime1">
              <a:rPr lang="en-US" smtClean="0">
                <a:solidFill>
                  <a:prstClr val="black">
                    <a:tint val="75000"/>
                  </a:prstClr>
                </a:solidFill>
              </a:rPr>
              <a:pPr/>
              <a:t>12/7/20</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6D33155A-DC39-6E44-A7B9-AB4C13F14CB2}"/>
              </a:ext>
            </a:extLst>
          </p:cNvPr>
          <p:cNvSpPr>
            <a:spLocks noGrp="1"/>
          </p:cNvSpPr>
          <p:nvPr>
            <p:ph type="sldNum" sz="quarter" idx="12"/>
          </p:nvPr>
        </p:nvSpPr>
        <p:spPr/>
        <p:txBody>
          <a:bodyPr/>
          <a:lstStyle/>
          <a:p>
            <a:fld id="{37290FF7-652B-4475-AEAB-8B1A5D23AE09}" type="slidenum">
              <a:rPr lang="en-US" smtClean="0">
                <a:solidFill>
                  <a:prstClr val="black">
                    <a:tint val="75000"/>
                  </a:prstClr>
                </a:solidFill>
              </a:rPr>
              <a:pPr/>
              <a:t>40</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D7B22C75-EA96-6F47-A8CE-1C45D8F88143}"/>
              </a:ext>
            </a:extLst>
          </p:cNvPr>
          <p:cNvSpPr>
            <a:spLocks noGrp="1"/>
          </p:cNvSpPr>
          <p:nvPr>
            <p:ph type="ftr" sz="quarter" idx="3"/>
          </p:nvPr>
        </p:nvSpPr>
        <p:spPr/>
        <p:txBody>
          <a:bodyPr/>
          <a:lstStyle/>
          <a:p>
            <a:r>
              <a:rPr lang="en-US" dirty="0">
                <a:solidFill>
                  <a:prstClr val="black">
                    <a:tint val="75000"/>
                  </a:prstClr>
                </a:solidFill>
              </a:rPr>
              <a:t>Kwartler CSCI -96</a:t>
            </a:r>
          </a:p>
        </p:txBody>
      </p:sp>
      <p:sp>
        <p:nvSpPr>
          <p:cNvPr id="5" name="Title 2">
            <a:extLst>
              <a:ext uri="{FF2B5EF4-FFF2-40B4-BE49-F238E27FC236}">
                <a16:creationId xmlns:a16="http://schemas.microsoft.com/office/drawing/2014/main" id="{E0CDAA13-A372-7A45-80B9-4FDE7B71506B}"/>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Ethical ML/AI</a:t>
            </a:r>
          </a:p>
        </p:txBody>
      </p:sp>
      <p:sp>
        <p:nvSpPr>
          <p:cNvPr id="6" name="TextBox 5">
            <a:extLst>
              <a:ext uri="{FF2B5EF4-FFF2-40B4-BE49-F238E27FC236}">
                <a16:creationId xmlns:a16="http://schemas.microsoft.com/office/drawing/2014/main" id="{92833D7F-AFF6-7D40-BC21-F1418E705F6F}"/>
              </a:ext>
            </a:extLst>
          </p:cNvPr>
          <p:cNvSpPr txBox="1"/>
          <p:nvPr/>
        </p:nvSpPr>
        <p:spPr>
          <a:xfrm>
            <a:off x="433953" y="1410345"/>
            <a:ext cx="5420330"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Aligns to your organization’s value</a:t>
            </a:r>
          </a:p>
        </p:txBody>
      </p:sp>
      <p:pic>
        <p:nvPicPr>
          <p:cNvPr id="8" name="Picture 7">
            <a:extLst>
              <a:ext uri="{FF2B5EF4-FFF2-40B4-BE49-F238E27FC236}">
                <a16:creationId xmlns:a16="http://schemas.microsoft.com/office/drawing/2014/main" id="{D11CA53F-0749-5546-9598-A2DBCB9D18DF}"/>
              </a:ext>
            </a:extLst>
          </p:cNvPr>
          <p:cNvPicPr>
            <a:picLocks noChangeAspect="1"/>
          </p:cNvPicPr>
          <p:nvPr/>
        </p:nvPicPr>
        <p:blipFill>
          <a:blip r:embed="rId2"/>
          <a:stretch>
            <a:fillRect/>
          </a:stretch>
        </p:blipFill>
        <p:spPr>
          <a:xfrm>
            <a:off x="336335" y="2120255"/>
            <a:ext cx="4793605" cy="2387476"/>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220D835A-8213-1742-8FAB-DCBD8312B0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6705" y="3695306"/>
            <a:ext cx="5517397" cy="2558894"/>
          </a:xfrm>
          <a:prstGeom prst="rect">
            <a:avLst/>
          </a:prstGeom>
          <a:ln>
            <a:solidFill>
              <a:schemeClr val="tx1"/>
            </a:solidFill>
          </a:ln>
        </p:spPr>
      </p:pic>
    </p:spTree>
    <p:extLst>
      <p:ext uri="{BB962C8B-B14F-4D97-AF65-F5344CB8AC3E}">
        <p14:creationId xmlns:p14="http://schemas.microsoft.com/office/powerpoint/2010/main" val="38615278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CF072-3B70-D244-B177-9965F9160C08}"/>
              </a:ext>
            </a:extLst>
          </p:cNvPr>
          <p:cNvSpPr>
            <a:spLocks noGrp="1"/>
          </p:cNvSpPr>
          <p:nvPr>
            <p:ph type="dt" sz="half" idx="10"/>
          </p:nvPr>
        </p:nvSpPr>
        <p:spPr/>
        <p:txBody>
          <a:bodyPr/>
          <a:lstStyle/>
          <a:p>
            <a:fld id="{7DB6E382-4F61-4E24-BE1A-377EC83D0E3A}" type="datetime1">
              <a:rPr lang="en-US" smtClean="0">
                <a:solidFill>
                  <a:prstClr val="black">
                    <a:tint val="75000"/>
                  </a:prstClr>
                </a:solidFill>
              </a:rPr>
              <a:pPr/>
              <a:t>12/7/20</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6D33155A-DC39-6E44-A7B9-AB4C13F14CB2}"/>
              </a:ext>
            </a:extLst>
          </p:cNvPr>
          <p:cNvSpPr>
            <a:spLocks noGrp="1"/>
          </p:cNvSpPr>
          <p:nvPr>
            <p:ph type="sldNum" sz="quarter" idx="12"/>
          </p:nvPr>
        </p:nvSpPr>
        <p:spPr/>
        <p:txBody>
          <a:bodyPr/>
          <a:lstStyle/>
          <a:p>
            <a:fld id="{37290FF7-652B-4475-AEAB-8B1A5D23AE09}" type="slidenum">
              <a:rPr lang="en-US" smtClean="0">
                <a:solidFill>
                  <a:prstClr val="black">
                    <a:tint val="75000"/>
                  </a:prstClr>
                </a:solidFill>
              </a:rPr>
              <a:pPr/>
              <a:t>41</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D7B22C75-EA96-6F47-A8CE-1C45D8F88143}"/>
              </a:ext>
            </a:extLst>
          </p:cNvPr>
          <p:cNvSpPr>
            <a:spLocks noGrp="1"/>
          </p:cNvSpPr>
          <p:nvPr>
            <p:ph type="ftr" sz="quarter" idx="3"/>
          </p:nvPr>
        </p:nvSpPr>
        <p:spPr/>
        <p:txBody>
          <a:bodyPr/>
          <a:lstStyle/>
          <a:p>
            <a:r>
              <a:rPr lang="en-US" dirty="0">
                <a:solidFill>
                  <a:prstClr val="black">
                    <a:tint val="75000"/>
                  </a:prstClr>
                </a:solidFill>
              </a:rPr>
              <a:t>Kwartler CSCI -96</a:t>
            </a:r>
          </a:p>
        </p:txBody>
      </p:sp>
      <p:sp>
        <p:nvSpPr>
          <p:cNvPr id="5" name="Title 2">
            <a:extLst>
              <a:ext uri="{FF2B5EF4-FFF2-40B4-BE49-F238E27FC236}">
                <a16:creationId xmlns:a16="http://schemas.microsoft.com/office/drawing/2014/main" id="{E0CDAA13-A372-7A45-80B9-4FDE7B71506B}"/>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Ethical ML/AI</a:t>
            </a:r>
          </a:p>
        </p:txBody>
      </p:sp>
      <p:sp>
        <p:nvSpPr>
          <p:cNvPr id="6" name="TextBox 5">
            <a:extLst>
              <a:ext uri="{FF2B5EF4-FFF2-40B4-BE49-F238E27FC236}">
                <a16:creationId xmlns:a16="http://schemas.microsoft.com/office/drawing/2014/main" id="{92833D7F-AFF6-7D40-BC21-F1418E705F6F}"/>
              </a:ext>
            </a:extLst>
          </p:cNvPr>
          <p:cNvSpPr txBox="1"/>
          <p:nvPr/>
        </p:nvSpPr>
        <p:spPr>
          <a:xfrm>
            <a:off x="433953" y="1410345"/>
            <a:ext cx="8331255"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Is Explainable &amp; Intuitive (not necessarily transparent)</a:t>
            </a:r>
          </a:p>
        </p:txBody>
      </p:sp>
      <p:pic>
        <p:nvPicPr>
          <p:cNvPr id="10" name="Picture 9">
            <a:extLst>
              <a:ext uri="{FF2B5EF4-FFF2-40B4-BE49-F238E27FC236}">
                <a16:creationId xmlns:a16="http://schemas.microsoft.com/office/drawing/2014/main" id="{7636DAED-2835-BF40-8D79-3EA8654D7820}"/>
              </a:ext>
            </a:extLst>
          </p:cNvPr>
          <p:cNvPicPr>
            <a:picLocks noChangeAspect="1"/>
          </p:cNvPicPr>
          <p:nvPr/>
        </p:nvPicPr>
        <p:blipFill>
          <a:blip r:embed="rId2"/>
          <a:stretch>
            <a:fillRect/>
          </a:stretch>
        </p:blipFill>
        <p:spPr>
          <a:xfrm>
            <a:off x="4014061" y="1832772"/>
            <a:ext cx="4974957" cy="4105648"/>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FF186346-1716-4B45-BFB9-0B6CFF4F76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878" y="4637114"/>
            <a:ext cx="6499386" cy="1352526"/>
          </a:xfrm>
          <a:prstGeom prst="rect">
            <a:avLst/>
          </a:prstGeom>
          <a:ln>
            <a:solidFill>
              <a:schemeClr val="tx1"/>
            </a:solidFill>
          </a:ln>
        </p:spPr>
      </p:pic>
      <p:sp>
        <p:nvSpPr>
          <p:cNvPr id="11" name="TextBox 10">
            <a:extLst>
              <a:ext uri="{FF2B5EF4-FFF2-40B4-BE49-F238E27FC236}">
                <a16:creationId xmlns:a16="http://schemas.microsoft.com/office/drawing/2014/main" id="{830A5F18-80D2-ED4C-90C0-180D7BA64F28}"/>
              </a:ext>
            </a:extLst>
          </p:cNvPr>
          <p:cNvSpPr txBox="1"/>
          <p:nvPr/>
        </p:nvSpPr>
        <p:spPr>
          <a:xfrm rot="19618190">
            <a:off x="1549830" y="2479728"/>
            <a:ext cx="577402" cy="1107996"/>
          </a:xfrm>
          <a:prstGeom prst="rect">
            <a:avLst/>
          </a:prstGeom>
          <a:noFill/>
        </p:spPr>
        <p:txBody>
          <a:bodyPr wrap="none" rtlCol="0">
            <a:spAutoFit/>
          </a:bodyPr>
          <a:lstStyle/>
          <a:p>
            <a:r>
              <a:rPr lang="en-US" sz="6600" b="1" dirty="0">
                <a:solidFill>
                  <a:srgbClr val="FF0000"/>
                </a:solidFill>
              </a:rPr>
              <a:t>?</a:t>
            </a:r>
          </a:p>
        </p:txBody>
      </p:sp>
    </p:spTree>
    <p:extLst>
      <p:ext uri="{BB962C8B-B14F-4D97-AF65-F5344CB8AC3E}">
        <p14:creationId xmlns:p14="http://schemas.microsoft.com/office/powerpoint/2010/main" val="34246145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CF072-3B70-D244-B177-9965F9160C08}"/>
              </a:ext>
            </a:extLst>
          </p:cNvPr>
          <p:cNvSpPr>
            <a:spLocks noGrp="1"/>
          </p:cNvSpPr>
          <p:nvPr>
            <p:ph type="dt" sz="half" idx="10"/>
          </p:nvPr>
        </p:nvSpPr>
        <p:spPr/>
        <p:txBody>
          <a:bodyPr/>
          <a:lstStyle/>
          <a:p>
            <a:fld id="{7DB6E382-4F61-4E24-BE1A-377EC83D0E3A}" type="datetime1">
              <a:rPr lang="en-US" smtClean="0">
                <a:solidFill>
                  <a:prstClr val="black">
                    <a:tint val="75000"/>
                  </a:prstClr>
                </a:solidFill>
              </a:rPr>
              <a:pPr/>
              <a:t>12/7/20</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6D33155A-DC39-6E44-A7B9-AB4C13F14CB2}"/>
              </a:ext>
            </a:extLst>
          </p:cNvPr>
          <p:cNvSpPr>
            <a:spLocks noGrp="1"/>
          </p:cNvSpPr>
          <p:nvPr>
            <p:ph type="sldNum" sz="quarter" idx="12"/>
          </p:nvPr>
        </p:nvSpPr>
        <p:spPr/>
        <p:txBody>
          <a:bodyPr/>
          <a:lstStyle/>
          <a:p>
            <a:fld id="{37290FF7-652B-4475-AEAB-8B1A5D23AE09}" type="slidenum">
              <a:rPr lang="en-US" smtClean="0">
                <a:solidFill>
                  <a:prstClr val="black">
                    <a:tint val="75000"/>
                  </a:prstClr>
                </a:solidFill>
              </a:rPr>
              <a:pPr/>
              <a:t>42</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D7B22C75-EA96-6F47-A8CE-1C45D8F88143}"/>
              </a:ext>
            </a:extLst>
          </p:cNvPr>
          <p:cNvSpPr>
            <a:spLocks noGrp="1"/>
          </p:cNvSpPr>
          <p:nvPr>
            <p:ph type="ftr" sz="quarter" idx="3"/>
          </p:nvPr>
        </p:nvSpPr>
        <p:spPr/>
        <p:txBody>
          <a:bodyPr/>
          <a:lstStyle/>
          <a:p>
            <a:r>
              <a:rPr lang="en-US" dirty="0">
                <a:solidFill>
                  <a:prstClr val="black">
                    <a:tint val="75000"/>
                  </a:prstClr>
                </a:solidFill>
              </a:rPr>
              <a:t>Kwartler CSCI -96</a:t>
            </a:r>
          </a:p>
        </p:txBody>
      </p:sp>
      <p:sp>
        <p:nvSpPr>
          <p:cNvPr id="5" name="Title 2">
            <a:extLst>
              <a:ext uri="{FF2B5EF4-FFF2-40B4-BE49-F238E27FC236}">
                <a16:creationId xmlns:a16="http://schemas.microsoft.com/office/drawing/2014/main" id="{E0CDAA13-A372-7A45-80B9-4FDE7B71506B}"/>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Ethical ML/AI</a:t>
            </a:r>
          </a:p>
        </p:txBody>
      </p:sp>
      <p:sp>
        <p:nvSpPr>
          <p:cNvPr id="6" name="TextBox 5">
            <a:extLst>
              <a:ext uri="{FF2B5EF4-FFF2-40B4-BE49-F238E27FC236}">
                <a16:creationId xmlns:a16="http://schemas.microsoft.com/office/drawing/2014/main" id="{92833D7F-AFF6-7D40-BC21-F1418E705F6F}"/>
              </a:ext>
            </a:extLst>
          </p:cNvPr>
          <p:cNvSpPr txBox="1"/>
          <p:nvPr/>
        </p:nvSpPr>
        <p:spPr>
          <a:xfrm>
            <a:off x="433953" y="1410345"/>
            <a:ext cx="3485698"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Behaves as expected</a:t>
            </a:r>
          </a:p>
        </p:txBody>
      </p:sp>
      <p:pic>
        <p:nvPicPr>
          <p:cNvPr id="8" name="Picture 7">
            <a:extLst>
              <a:ext uri="{FF2B5EF4-FFF2-40B4-BE49-F238E27FC236}">
                <a16:creationId xmlns:a16="http://schemas.microsoft.com/office/drawing/2014/main" id="{F4AB918A-0CDC-C043-9A62-03672C31E88A}"/>
              </a:ext>
            </a:extLst>
          </p:cNvPr>
          <p:cNvPicPr>
            <a:picLocks noChangeAspect="1"/>
          </p:cNvPicPr>
          <p:nvPr/>
        </p:nvPicPr>
        <p:blipFill>
          <a:blip r:embed="rId2"/>
          <a:stretch>
            <a:fillRect/>
          </a:stretch>
        </p:blipFill>
        <p:spPr>
          <a:xfrm>
            <a:off x="780835" y="2136506"/>
            <a:ext cx="6032500" cy="3390900"/>
          </a:xfrm>
          <a:prstGeom prst="rect">
            <a:avLst/>
          </a:prstGeom>
        </p:spPr>
      </p:pic>
    </p:spTree>
    <p:extLst>
      <p:ext uri="{BB962C8B-B14F-4D97-AF65-F5344CB8AC3E}">
        <p14:creationId xmlns:p14="http://schemas.microsoft.com/office/powerpoint/2010/main" val="363349844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CF072-3B70-D244-B177-9965F9160C08}"/>
              </a:ext>
            </a:extLst>
          </p:cNvPr>
          <p:cNvSpPr>
            <a:spLocks noGrp="1"/>
          </p:cNvSpPr>
          <p:nvPr>
            <p:ph type="dt" sz="half" idx="10"/>
          </p:nvPr>
        </p:nvSpPr>
        <p:spPr/>
        <p:txBody>
          <a:bodyPr/>
          <a:lstStyle/>
          <a:p>
            <a:fld id="{7DB6E382-4F61-4E24-BE1A-377EC83D0E3A}" type="datetime1">
              <a:rPr lang="en-US" smtClean="0">
                <a:solidFill>
                  <a:prstClr val="black">
                    <a:tint val="75000"/>
                  </a:prstClr>
                </a:solidFill>
              </a:rPr>
              <a:pPr/>
              <a:t>12/7/20</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6D33155A-DC39-6E44-A7B9-AB4C13F14CB2}"/>
              </a:ext>
            </a:extLst>
          </p:cNvPr>
          <p:cNvSpPr>
            <a:spLocks noGrp="1"/>
          </p:cNvSpPr>
          <p:nvPr>
            <p:ph type="sldNum" sz="quarter" idx="12"/>
          </p:nvPr>
        </p:nvSpPr>
        <p:spPr/>
        <p:txBody>
          <a:bodyPr/>
          <a:lstStyle/>
          <a:p>
            <a:fld id="{37290FF7-652B-4475-AEAB-8B1A5D23AE09}" type="slidenum">
              <a:rPr lang="en-US" smtClean="0">
                <a:solidFill>
                  <a:prstClr val="black">
                    <a:tint val="75000"/>
                  </a:prstClr>
                </a:solidFill>
              </a:rPr>
              <a:pPr/>
              <a:t>43</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D7B22C75-EA96-6F47-A8CE-1C45D8F88143}"/>
              </a:ext>
            </a:extLst>
          </p:cNvPr>
          <p:cNvSpPr>
            <a:spLocks noGrp="1"/>
          </p:cNvSpPr>
          <p:nvPr>
            <p:ph type="ftr" sz="quarter" idx="3"/>
          </p:nvPr>
        </p:nvSpPr>
        <p:spPr/>
        <p:txBody>
          <a:bodyPr/>
          <a:lstStyle/>
          <a:p>
            <a:r>
              <a:rPr lang="en-US" dirty="0">
                <a:solidFill>
                  <a:prstClr val="black">
                    <a:tint val="75000"/>
                  </a:prstClr>
                </a:solidFill>
              </a:rPr>
              <a:t>Kwartler CSCI -96</a:t>
            </a:r>
          </a:p>
        </p:txBody>
      </p:sp>
      <p:sp>
        <p:nvSpPr>
          <p:cNvPr id="5" name="Title 2">
            <a:extLst>
              <a:ext uri="{FF2B5EF4-FFF2-40B4-BE49-F238E27FC236}">
                <a16:creationId xmlns:a16="http://schemas.microsoft.com/office/drawing/2014/main" id="{E0CDAA13-A372-7A45-80B9-4FDE7B71506B}"/>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Ethical ML/AI</a:t>
            </a:r>
          </a:p>
        </p:txBody>
      </p:sp>
      <p:sp>
        <p:nvSpPr>
          <p:cNvPr id="6" name="TextBox 5">
            <a:extLst>
              <a:ext uri="{FF2B5EF4-FFF2-40B4-BE49-F238E27FC236}">
                <a16:creationId xmlns:a16="http://schemas.microsoft.com/office/drawing/2014/main" id="{92833D7F-AFF6-7D40-BC21-F1418E705F6F}"/>
              </a:ext>
            </a:extLst>
          </p:cNvPr>
          <p:cNvSpPr txBox="1"/>
          <p:nvPr/>
        </p:nvSpPr>
        <p:spPr>
          <a:xfrm>
            <a:off x="433953" y="1410345"/>
            <a:ext cx="5420330" cy="1384995"/>
          </a:xfrm>
          <a:prstGeom prst="rect">
            <a:avLst/>
          </a:prstGeom>
          <a:noFill/>
        </p:spPr>
        <p:txBody>
          <a:bodyPr wrap="none" rtlCol="0">
            <a:spAutoFit/>
          </a:bodyPr>
          <a:lstStyle/>
          <a:p>
            <a:pPr marL="285750" indent="-285750">
              <a:buFont typeface="Arial" panose="020B0604020202020204" pitchFamily="34" charset="0"/>
              <a:buChar char="•"/>
            </a:pPr>
            <a:r>
              <a:rPr lang="en-US" sz="2800" dirty="0"/>
              <a:t>Aligns to your organization’s value</a:t>
            </a:r>
          </a:p>
          <a:p>
            <a:pPr marL="285750" indent="-285750">
              <a:buFont typeface="Arial" panose="020B0604020202020204" pitchFamily="34" charset="0"/>
              <a:buChar char="•"/>
            </a:pPr>
            <a:r>
              <a:rPr lang="en-US" sz="2800" dirty="0"/>
              <a:t>Is Explainable</a:t>
            </a:r>
          </a:p>
          <a:p>
            <a:pPr marL="285750" indent="-285750">
              <a:buFont typeface="Arial" panose="020B0604020202020204" pitchFamily="34" charset="0"/>
              <a:buChar char="•"/>
            </a:pPr>
            <a:r>
              <a:rPr lang="en-US" sz="2800" dirty="0"/>
              <a:t>Behaves as expected</a:t>
            </a:r>
          </a:p>
        </p:txBody>
      </p:sp>
      <p:sp>
        <p:nvSpPr>
          <p:cNvPr id="8" name="Rectangle 7">
            <a:extLst>
              <a:ext uri="{FF2B5EF4-FFF2-40B4-BE49-F238E27FC236}">
                <a16:creationId xmlns:a16="http://schemas.microsoft.com/office/drawing/2014/main" id="{E2E77700-4606-AC47-BEE2-C03B7214A193}"/>
              </a:ext>
            </a:extLst>
          </p:cNvPr>
          <p:cNvSpPr/>
          <p:nvPr/>
        </p:nvSpPr>
        <p:spPr>
          <a:xfrm>
            <a:off x="139485" y="5780868"/>
            <a:ext cx="8865031" cy="4818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Having all 3 in a production model will help organizations realize value and mitigates risk.</a:t>
            </a:r>
          </a:p>
        </p:txBody>
      </p:sp>
    </p:spTree>
    <p:extLst>
      <p:ext uri="{BB962C8B-B14F-4D97-AF65-F5344CB8AC3E}">
        <p14:creationId xmlns:p14="http://schemas.microsoft.com/office/powerpoint/2010/main" val="30940864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a:xfrm>
            <a:off x="285750" y="365126"/>
            <a:ext cx="8643938" cy="591477"/>
          </a:xfrm>
        </p:spPr>
        <p:txBody>
          <a:bodyPr/>
          <a:lstStyle/>
          <a:p>
            <a:r>
              <a:rPr lang="en-US" sz="2800" dirty="0"/>
              <a:t>What about in the context of data, machine learning &amp; AI?</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5</a:t>
            </a:fld>
            <a:endParaRPr lang="en-US">
              <a:solidFill>
                <a:prstClr val="black">
                  <a:tint val="75000"/>
                </a:prstClr>
              </a:solidFill>
            </a:endParaRPr>
          </a:p>
        </p:txBody>
      </p:sp>
      <p:sp>
        <p:nvSpPr>
          <p:cNvPr id="6" name="Rectangle 5"/>
          <p:cNvSpPr/>
          <p:nvPr/>
        </p:nvSpPr>
        <p:spPr>
          <a:xfrm>
            <a:off x="357187" y="3000376"/>
            <a:ext cx="8429626" cy="8429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Does using data and algorithms justify all actions since the underlying operations are just math?  </a:t>
            </a:r>
          </a:p>
        </p:txBody>
      </p:sp>
      <p:sp>
        <p:nvSpPr>
          <p:cNvPr id="7" name="Footer Placeholder 5">
            <a:extLst>
              <a:ext uri="{FF2B5EF4-FFF2-40B4-BE49-F238E27FC236}">
                <a16:creationId xmlns:a16="http://schemas.microsoft.com/office/drawing/2014/main" id="{92CFA68C-5446-924E-9D40-B19FA7967EAE}"/>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41639557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a:xfrm>
            <a:off x="285750" y="365126"/>
            <a:ext cx="8643938" cy="591477"/>
          </a:xfrm>
        </p:spPr>
        <p:txBody>
          <a:bodyPr/>
          <a:lstStyle/>
          <a:p>
            <a:r>
              <a:rPr lang="en-US" sz="2800" dirty="0"/>
              <a:t>What about in the context of data, machine learning &amp; AI?</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6</a:t>
            </a:fld>
            <a:endParaRPr lang="en-US">
              <a:solidFill>
                <a:prstClr val="black">
                  <a:tint val="75000"/>
                </a:prstClr>
              </a:solidFill>
            </a:endParaRPr>
          </a:p>
        </p:txBody>
      </p:sp>
      <p:sp>
        <p:nvSpPr>
          <p:cNvPr id="6" name="Rectangle 5"/>
          <p:cNvSpPr/>
          <p:nvPr/>
        </p:nvSpPr>
        <p:spPr>
          <a:xfrm>
            <a:off x="357187" y="3000376"/>
            <a:ext cx="8429626" cy="8429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use of data and mining approaches can be audited, so are the outcomes of those efforts justified?</a:t>
            </a:r>
          </a:p>
        </p:txBody>
      </p:sp>
      <p:sp>
        <p:nvSpPr>
          <p:cNvPr id="7" name="Footer Placeholder 5">
            <a:extLst>
              <a:ext uri="{FF2B5EF4-FFF2-40B4-BE49-F238E27FC236}">
                <a16:creationId xmlns:a16="http://schemas.microsoft.com/office/drawing/2014/main" id="{40EABC82-7904-054E-BF9A-9037527A7422}"/>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757570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a:xfrm>
            <a:off x="285750" y="365126"/>
            <a:ext cx="8643938" cy="591477"/>
          </a:xfrm>
        </p:spPr>
        <p:txBody>
          <a:bodyPr/>
          <a:lstStyle/>
          <a:p>
            <a:r>
              <a:rPr lang="en-US" sz="2800" dirty="0"/>
              <a:t>What about in the context of data, machine learning &amp; AI?</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7</a:t>
            </a:fld>
            <a:endParaRPr lang="en-US">
              <a:solidFill>
                <a:prstClr val="black">
                  <a:tint val="75000"/>
                </a:prstClr>
              </a:solidFill>
            </a:endParaRPr>
          </a:p>
        </p:txBody>
      </p:sp>
      <p:pic>
        <p:nvPicPr>
          <p:cNvPr id="1026" name="Picture 2" descr="Image result for ethics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4888" y="1290645"/>
            <a:ext cx="7134225" cy="47625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5">
            <a:extLst>
              <a:ext uri="{FF2B5EF4-FFF2-40B4-BE49-F238E27FC236}">
                <a16:creationId xmlns:a16="http://schemas.microsoft.com/office/drawing/2014/main" id="{75DFD0CD-9B2E-364F-ACC2-BE49EE956ED6}"/>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2632561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1</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8</a:t>
            </a:fld>
            <a:endParaRPr lang="en-US">
              <a:solidFill>
                <a:prstClr val="black">
                  <a:tint val="75000"/>
                </a:prstClr>
              </a:solidFill>
            </a:endParaRPr>
          </a:p>
        </p:txBody>
      </p:sp>
      <p:sp>
        <p:nvSpPr>
          <p:cNvPr id="6" name="Rectangle 5"/>
          <p:cNvSpPr/>
          <p:nvPr/>
        </p:nvSpPr>
        <p:spPr>
          <a:xfrm>
            <a:off x="500064" y="1171570"/>
            <a:ext cx="8086725" cy="885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What was Knight Capital?  What did they do?</a:t>
            </a:r>
          </a:p>
          <a:p>
            <a:pPr algn="ctr"/>
            <a:r>
              <a:rPr lang="en-US" dirty="0"/>
              <a:t>What happened to them?</a:t>
            </a:r>
          </a:p>
        </p:txBody>
      </p:sp>
      <p:pic>
        <p:nvPicPr>
          <p:cNvPr id="1026" name="Picture 2" descr="Image result for knight capital"/>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14588" y="2635911"/>
            <a:ext cx="4257676" cy="1614369"/>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5">
            <a:extLst>
              <a:ext uri="{FF2B5EF4-FFF2-40B4-BE49-F238E27FC236}">
                <a16:creationId xmlns:a16="http://schemas.microsoft.com/office/drawing/2014/main" id="{9E88E3E0-5E2F-8648-B83F-CDFDC005A152}"/>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1159481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solidFill>
                  <a:prstClr val="black">
                    <a:tint val="75000"/>
                  </a:prstClr>
                </a:solidFill>
              </a:rPr>
              <a:pPr/>
              <a:t>12/7/20</a:t>
            </a:fld>
            <a:endParaRPr lang="en-US">
              <a:solidFill>
                <a:prstClr val="black">
                  <a:tint val="75000"/>
                </a:prstClr>
              </a:solidFill>
            </a:endParaRPr>
          </a:p>
        </p:txBody>
      </p:sp>
      <p:sp>
        <p:nvSpPr>
          <p:cNvPr id="3" name="Title 2"/>
          <p:cNvSpPr>
            <a:spLocks noGrp="1"/>
          </p:cNvSpPr>
          <p:nvPr>
            <p:ph type="title"/>
          </p:nvPr>
        </p:nvSpPr>
        <p:spPr/>
        <p:txBody>
          <a:bodyPr/>
          <a:lstStyle/>
          <a:p>
            <a:r>
              <a:rPr lang="en-US" dirty="0"/>
              <a:t>Article 1</a:t>
            </a:r>
          </a:p>
        </p:txBody>
      </p:sp>
      <p:sp>
        <p:nvSpPr>
          <p:cNvPr id="4" name="Slide Number Placeholder 3"/>
          <p:cNvSpPr>
            <a:spLocks noGrp="1"/>
          </p:cNvSpPr>
          <p:nvPr>
            <p:ph type="sldNum" sz="quarter" idx="12"/>
          </p:nvPr>
        </p:nvSpPr>
        <p:spPr/>
        <p:txBody>
          <a:bodyPr/>
          <a:lstStyle/>
          <a:p>
            <a:fld id="{37290FF7-652B-4475-AEAB-8B1A5D23AE09}" type="slidenum">
              <a:rPr lang="en-US" smtClean="0">
                <a:solidFill>
                  <a:prstClr val="black">
                    <a:tint val="75000"/>
                  </a:prstClr>
                </a:solidFill>
              </a:rPr>
              <a:pPr/>
              <a:t>9</a:t>
            </a:fld>
            <a:endParaRPr lang="en-US">
              <a:solidFill>
                <a:prstClr val="black">
                  <a:tint val="75000"/>
                </a:prstClr>
              </a:solidFill>
            </a:endParaRPr>
          </a:p>
        </p:txBody>
      </p:sp>
      <p:pic>
        <p:nvPicPr>
          <p:cNvPr id="1026" name="Picture 2" descr="Image result for knight capital"/>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14588" y="2635911"/>
            <a:ext cx="4257676" cy="1614369"/>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423858" y="5042780"/>
            <a:ext cx="8086725" cy="10294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dirty="0">
                <a:solidFill>
                  <a:schemeClr val="tx1"/>
                </a:solidFill>
              </a:rPr>
              <a:t>Does HFT provide liquidity?  </a:t>
            </a:r>
          </a:p>
          <a:p>
            <a:pPr marL="285750" indent="-285750">
              <a:buFont typeface="Arial" panose="020B0604020202020204" pitchFamily="34" charset="0"/>
              <a:buChar char="•"/>
            </a:pPr>
            <a:r>
              <a:rPr lang="en-US" sz="1600" dirty="0">
                <a:solidFill>
                  <a:schemeClr val="tx1"/>
                </a:solidFill>
              </a:rPr>
              <a:t>Does it negatively impact everyday investors?  Do they provide real economic value?  </a:t>
            </a:r>
          </a:p>
          <a:p>
            <a:pPr marL="285750" indent="-285750">
              <a:buFont typeface="Arial" panose="020B0604020202020204" pitchFamily="34" charset="0"/>
              <a:buChar char="•"/>
            </a:pPr>
            <a:r>
              <a:rPr lang="en-US" sz="1600" i="1" dirty="0">
                <a:solidFill>
                  <a:schemeClr val="tx1"/>
                </a:solidFill>
              </a:rPr>
              <a:t>Short term the market is a negative sum transaction due to these market makers.  </a:t>
            </a:r>
            <a:r>
              <a:rPr lang="en-US" sz="1600" dirty="0">
                <a:solidFill>
                  <a:schemeClr val="tx1"/>
                </a:solidFill>
              </a:rPr>
              <a:t>Is that fair for the retail investor or pension holder?</a:t>
            </a:r>
          </a:p>
        </p:txBody>
      </p:sp>
      <p:sp>
        <p:nvSpPr>
          <p:cNvPr id="9" name="Footer Placeholder 5">
            <a:extLst>
              <a:ext uri="{FF2B5EF4-FFF2-40B4-BE49-F238E27FC236}">
                <a16:creationId xmlns:a16="http://schemas.microsoft.com/office/drawing/2014/main" id="{731D41CF-2CAC-464C-8559-72716DD06122}"/>
              </a:ext>
            </a:extLst>
          </p:cNvPr>
          <p:cNvSpPr>
            <a:spLocks noGrp="1"/>
          </p:cNvSpPr>
          <p:nvPr>
            <p:ph type="ftr" sz="quarter" idx="3"/>
          </p:nvPr>
        </p:nvSpPr>
        <p:spPr>
          <a:xfrm>
            <a:off x="3028950" y="6356351"/>
            <a:ext cx="3086100" cy="365125"/>
          </a:xfrm>
        </p:spPr>
        <p:txBody>
          <a:bodyPr/>
          <a:lstStyle/>
          <a:p>
            <a:r>
              <a:rPr lang="en-US" dirty="0">
                <a:solidFill>
                  <a:prstClr val="black">
                    <a:tint val="75000"/>
                  </a:prstClr>
                </a:solidFill>
              </a:rPr>
              <a:t>Kwartler CSCI 96</a:t>
            </a:r>
          </a:p>
        </p:txBody>
      </p:sp>
    </p:spTree>
    <p:extLst>
      <p:ext uri="{BB962C8B-B14F-4D97-AF65-F5344CB8AC3E}">
        <p14:creationId xmlns:p14="http://schemas.microsoft.com/office/powerpoint/2010/main" val="3694885546"/>
      </p:ext>
    </p:extLst>
  </p:cSld>
  <p:clrMapOvr>
    <a:masterClrMapping/>
  </p:clrMapOvr>
</p:sld>
</file>

<file path=ppt/theme/theme1.xml><?xml version="1.0" encoding="utf-8"?>
<a:theme xmlns:a="http://schemas.openxmlformats.org/drawingml/2006/main" name="2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1878</Words>
  <Application>Microsoft Macintosh PowerPoint</Application>
  <PresentationFormat>On-screen Show (4:3)</PresentationFormat>
  <Paragraphs>316</Paragraphs>
  <Slides>43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Arial</vt:lpstr>
      <vt:lpstr>Calibri</vt:lpstr>
      <vt:lpstr>Calibri Light</vt:lpstr>
      <vt:lpstr>Rockwell</vt:lpstr>
      <vt:lpstr>2_Office Theme</vt:lpstr>
      <vt:lpstr>Business Ethics &amp; the use of data</vt:lpstr>
      <vt:lpstr>Does anyone have a definition of business ethics?</vt:lpstr>
      <vt:lpstr>Does anyone have a definition of business ethics?</vt:lpstr>
      <vt:lpstr>What about in the context of data, machine learning &amp; AI?</vt:lpstr>
      <vt:lpstr>What about in the context of data, machine learning &amp; AI?</vt:lpstr>
      <vt:lpstr>What about in the context of data, machine learning &amp; AI?</vt:lpstr>
      <vt:lpstr>What about in the context of data, machine learning &amp; AI?</vt:lpstr>
      <vt:lpstr>Article 1</vt:lpstr>
      <vt:lpstr>Article 1</vt:lpstr>
      <vt:lpstr>Article 1</vt:lpstr>
      <vt:lpstr>Article 1</vt:lpstr>
      <vt:lpstr>Article 2</vt:lpstr>
      <vt:lpstr>Article 2</vt:lpstr>
      <vt:lpstr>Article 2</vt:lpstr>
      <vt:lpstr>Article 2</vt:lpstr>
      <vt:lpstr>Article 3</vt:lpstr>
      <vt:lpstr>Article 3</vt:lpstr>
      <vt:lpstr>Article 3</vt:lpstr>
      <vt:lpstr>Article 3</vt:lpstr>
      <vt:lpstr>Article 4</vt:lpstr>
      <vt:lpstr>Article 4</vt:lpstr>
      <vt:lpstr>Article 4</vt:lpstr>
      <vt:lpstr>Article 5</vt:lpstr>
      <vt:lpstr>Article 5</vt:lpstr>
      <vt:lpstr>Article 5</vt:lpstr>
      <vt:lpstr>Article 5</vt:lpstr>
      <vt:lpstr>More Recent Topics in AI Ethics </vt:lpstr>
      <vt:lpstr>PowerPoint Presentation</vt:lpstr>
      <vt:lpstr>Automated AI decision can have societal &amp; economic impacts.</vt:lpstr>
      <vt:lpstr>Machine Vision famously cannot detect people of color well.  Used in remote proctoring this can be problematic.</vt:lpstr>
      <vt:lpstr>An algo reinforces patterns in the data, rich kids go to private school with smaller class sizes  leading to better outcomes.  Kids in other classes, with the same grades are predicted to do worse merely because of class size….and of course it falls along racial lines too.</vt:lpstr>
      <vt:lpstr>Think about a framework for your own work</vt:lpstr>
      <vt:lpstr>Some Popular Ethical Paradigms</vt:lpstr>
      <vt:lpstr>Some Popular Ethical Paradigms</vt:lpstr>
      <vt:lpstr>Some Popular Ethical Paradigms</vt:lpstr>
      <vt:lpstr>Some Popular Ethical Paradigms</vt:lpstr>
      <vt:lpstr>Some Popular Ethical Paradigms</vt:lpstr>
      <vt:lpstr>Popular Ethical Paradigms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Ethics &amp; the use of data</dc:title>
  <dc:creator>Edward Kwartler</dc:creator>
  <cp:lastModifiedBy>Edward Kwartler</cp:lastModifiedBy>
  <cp:revision>1</cp:revision>
  <dcterms:created xsi:type="dcterms:W3CDTF">2020-12-07T18:13:30Z</dcterms:created>
  <dcterms:modified xsi:type="dcterms:W3CDTF">2020-12-07T18:16:15Z</dcterms:modified>
</cp:coreProperties>
</file>

<file path=docProps/thumbnail.jpeg>
</file>